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notesMasterIdLst>
    <p:notesMasterId r:id="rId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1280160"/>
            <a:ext cx="804672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Spotter &amp; Backing Safety</a:t>
            </a:r>
            <a:endParaRPr lang="en-US" sz="3600" dirty="0"/>
          </a:p>
        </p:txBody>
      </p:sp>
      <p:sp>
        <p:nvSpPr>
          <p:cNvPr id="4" name="Text 2"/>
          <p:cNvSpPr/>
          <p:nvPr/>
        </p:nvSpPr>
        <p:spPr>
          <a:xfrm>
            <a:off x="548640" y="265176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Preventing Struck-By Incidents During Vehicle &amp; Equipment Operations</a:t>
            </a:r>
            <a:endParaRPr lang="en-US" sz="1600" dirty="0"/>
          </a:p>
          <a:p>
            <a:pPr algn="l" indent="0" marL="0">
              <a:buNone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Ref: 29 CFR 1926.601-602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548640" y="4206240"/>
            <a:ext cx="8046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130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3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Backing Accident Statistics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548640" y="1188720"/>
            <a:ext cx="2438400" cy="3108960"/>
          </a:xfrm>
          <a:prstGeom prst="roundRect">
            <a:avLst>
              <a:gd name="adj" fmla="val 5625"/>
            </a:avLst>
          </a:prstGeom>
          <a:solidFill>
            <a:srgbClr val="243358"/>
          </a:solidFill>
          <a:ln/>
        </p:spPr>
      </p:sp>
      <p:sp>
        <p:nvSpPr>
          <p:cNvPr id="5" name="Text 3"/>
          <p:cNvSpPr/>
          <p:nvPr/>
        </p:nvSpPr>
        <p:spPr>
          <a:xfrm>
            <a:off x="731520" y="1554480"/>
            <a:ext cx="207264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~70</a:t>
            </a:r>
            <a:endParaRPr lang="en-US" sz="4200" dirty="0"/>
          </a:p>
        </p:txBody>
      </p:sp>
      <p:sp>
        <p:nvSpPr>
          <p:cNvPr id="6" name="Text 4"/>
          <p:cNvSpPr/>
          <p:nvPr/>
        </p:nvSpPr>
        <p:spPr>
          <a:xfrm>
            <a:off x="731520" y="2743200"/>
            <a:ext cx="207264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Workers struck by backing vehicles on construction sites each year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3352800" y="1188720"/>
            <a:ext cx="2438400" cy="3108960"/>
          </a:xfrm>
          <a:prstGeom prst="roundRect">
            <a:avLst>
              <a:gd name="adj" fmla="val 5625"/>
            </a:avLst>
          </a:prstGeom>
          <a:solidFill>
            <a:srgbClr val="243358"/>
          </a:solidFill>
          <a:ln/>
        </p:spPr>
      </p:sp>
      <p:sp>
        <p:nvSpPr>
          <p:cNvPr id="8" name="Text 6"/>
          <p:cNvSpPr/>
          <p:nvPr/>
        </p:nvSpPr>
        <p:spPr>
          <a:xfrm>
            <a:off x="3535680" y="1554480"/>
            <a:ext cx="207264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Top 10</a:t>
            </a:r>
            <a:endParaRPr lang="en-US" sz="4200" dirty="0"/>
          </a:p>
        </p:txBody>
      </p:sp>
      <p:sp>
        <p:nvSpPr>
          <p:cNvPr id="9" name="Text 7"/>
          <p:cNvSpPr/>
          <p:nvPr/>
        </p:nvSpPr>
        <p:spPr>
          <a:xfrm>
            <a:off x="3535680" y="2743200"/>
            <a:ext cx="207264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Backing accidents rank among the leading causes of construction fatalities nationwide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6156960" y="1188720"/>
            <a:ext cx="2438400" cy="3108960"/>
          </a:xfrm>
          <a:prstGeom prst="roundRect">
            <a:avLst>
              <a:gd name="adj" fmla="val 5625"/>
            </a:avLst>
          </a:prstGeom>
          <a:solidFill>
            <a:srgbClr val="243358"/>
          </a:solidFill>
          <a:ln/>
        </p:spPr>
      </p:sp>
      <p:sp>
        <p:nvSpPr>
          <p:cNvPr id="11" name="Text 9"/>
          <p:cNvSpPr/>
          <p:nvPr/>
        </p:nvSpPr>
        <p:spPr>
          <a:xfrm>
            <a:off x="6339840" y="1554480"/>
            <a:ext cx="207264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90%</a:t>
            </a:r>
            <a:endParaRPr lang="en-US" sz="4200" dirty="0"/>
          </a:p>
        </p:txBody>
      </p:sp>
      <p:sp>
        <p:nvSpPr>
          <p:cNvPr id="12" name="Text 10"/>
          <p:cNvSpPr/>
          <p:nvPr/>
        </p:nvSpPr>
        <p:spPr>
          <a:xfrm>
            <a:off x="6339840" y="2743200"/>
            <a:ext cx="207264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backing incidents are preventable with proper spotter use and safe backing procedures</a:t>
            </a:r>
            <a:endParaRPr lang="en-US" sz="13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45720"/>
            <a:ext cx="80467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Spotter &amp; Driver Responsibilities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548640" y="1005840"/>
            <a:ext cx="8046720" cy="3474720"/>
          </a:xfrm>
          <a:prstGeom prst="rect">
            <a:avLst/>
          </a:prstGeom>
          <a:noFill/>
          <a:ln/>
        </p:spPr>
        <p:txBody>
          <a:bodyPr wrap="square" lIns="0" tIns="63500" rIns="63500" bIns="0" rtlCol="0" anchor="t"/>
          <a:lstStyle/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spotter's sole duty is to guide the driver — never perform other tasks while spotting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spotter must maintain constant visual contact with the driver and remain visible at all times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Position yourself where the driver can see you in mirrors or directly — never stand in the vehicle's path of travel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standardized hand signals: stop (closed fist raised), back up (arm extended with beckoning motion), turn left/right (arm pointing direction)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driver must stop immediately if they lose sight of the spotter — no exceptions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Establish a communication plan before starting: agree on signals, path, and hazards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548640" y="4663440"/>
            <a:ext cx="8046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9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Ref: 29 CFR 1926.601-602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45720"/>
            <a:ext cx="80467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When Spotters Are Required &amp; Blind Spots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548640" y="1005840"/>
            <a:ext cx="8046720" cy="3474720"/>
          </a:xfrm>
          <a:prstGeom prst="rect">
            <a:avLst/>
          </a:prstGeom>
          <a:noFill/>
          <a:ln/>
        </p:spPr>
        <p:txBody>
          <a:bodyPr wrap="square" lIns="0" tIns="63500" rIns="63500" bIns="0" rtlCol="0" anchor="t"/>
          <a:lstStyle/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spotter is required whenever the driver's view is obstructed, near pedestrians, in congested areas, or near excavations and drop-offs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Common blind spots: directly behind the vehicle, right side of dump trucks, rear of loaders and excavators, all sides of large cranes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Walk around the vehicle before backing — check for workers, tools, materials, and uneven ground (the 360-degree walk-around)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Backup cameras and alarms are aids — they are NOT replacements for a trained spotter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Never assume a path is clear because it was clear moments ago — conditions on active job sites change constantly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548640" y="4663440"/>
            <a:ext cx="8046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9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Ref: 29 CFR 1926.601-602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45720"/>
            <a:ext cx="80467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Best Practices for Backing Safety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548640" y="1005840"/>
            <a:ext cx="8046720" cy="3474720"/>
          </a:xfrm>
          <a:prstGeom prst="rect">
            <a:avLst/>
          </a:prstGeom>
          <a:noFill/>
          <a:ln/>
        </p:spPr>
        <p:txBody>
          <a:bodyPr wrap="square" lIns="0" tIns="63500" rIns="63500" bIns="0" rtlCol="0" anchor="t"/>
          <a:lstStyle/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Minimize backing whenever possible — plan routes that allow forward-only travel or pull-through parking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a spotter for every backing operation near workers, structures, or limited-visibility areas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Sound the horn before backing — even when a spotter is present — to alert nearby workers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Back slowly and smoothly — maintain a speed that allows instant stopping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Ensure all workers in the area are aware of vehicle movements and maintain safe distances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Report any near-misses immediately — these are opportunities to prevent future incidents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548640" y="4663440"/>
            <a:ext cx="8046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9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Ref: 29 CFR 1926.601-602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45720"/>
            <a:ext cx="80467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Knowledge Check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548640" y="1051560"/>
            <a:ext cx="8046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Q1: What should a driver do if they lose sight of their spotter?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822960" y="1463040"/>
            <a:ext cx="77724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00" i="1" dirty="0">
                <a:solidFill>
                  <a:srgbClr val="37415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A: Stop the vehicle immediately and do not move until visual contact with the spotter is re-established.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548640" y="2240280"/>
            <a:ext cx="8046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Q2: Are backup cameras and alarms an acceptable substitute for a spotter?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822960" y="2651760"/>
            <a:ext cx="77724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00" i="1" dirty="0">
                <a:solidFill>
                  <a:srgbClr val="37415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A: No. Cameras and alarms are aids only — they do not replace a trained spotter.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548640" y="3429000"/>
            <a:ext cx="8046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Q3: What is the 360-degree walk-around, and when should it be done?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822960" y="3840480"/>
            <a:ext cx="77724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00" i="1" dirty="0">
                <a:solidFill>
                  <a:srgbClr val="37415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A: A complete visual inspection around the vehicle before backing to check for workers, obstacles, and hazards.</a:t>
            </a:r>
            <a:endParaRPr lang="en-US" sz="13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228600"/>
            <a:ext cx="80467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0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Spotter &amp; Backing Safety — Sign-Off Sheet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548640" y="731520"/>
            <a:ext cx="8046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By signing below, I confirm I attended this Toolbox Talk and understand the material presented.</a:t>
            </a:r>
            <a:endParaRPr lang="en-US" sz="11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1143000"/>
          <a:ext cx="8046720" cy="914400"/>
        </p:xfrm>
        <a:graphic>
          <a:graphicData uri="http://schemas.openxmlformats.org/drawingml/2006/table">
            <a:tbl>
              <a:tblPr/>
              <a:tblGrid>
                <a:gridCol w="457200"/>
                <a:gridCol w="3200400"/>
                <a:gridCol w="3200400"/>
                <a:gridCol w="1188720"/>
              </a:tblGrid>
              <a:tr h="30175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#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Print Name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Signature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Date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7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2026-03-16T01:02:18Z</dcterms:created>
  <dcterms:modified xsi:type="dcterms:W3CDTF">2026-03-16T01:02:18Z</dcterms:modified>
</cp:coreProperties>
</file>