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25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548640" y="1097280"/>
            <a:ext cx="804672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44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Distracted Driving /</a:t>
            </a:r>
            <a:endParaRPr lang="en-US" sz="3600" dirty="0"/>
          </a:p>
          <a:p>
            <a:pPr indent="0" marL="0">
              <a:lnSpc>
                <a:spcPts val="44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Fleet Safety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548640" y="3108960"/>
            <a:ext cx="3657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[Company Name]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548640" y="3474720"/>
            <a:ext cx="3657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[Date]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548640" y="4480560"/>
            <a:ext cx="8046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OSHA Distracted Driving Guidance, NHTSA Data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25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548640" y="640080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548640" y="1371600"/>
            <a:ext cx="2468880" cy="2560320"/>
          </a:xfrm>
          <a:prstGeom prst="roundedRectangle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1B2A4A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548640" y="1645920"/>
            <a:ext cx="24688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3,500+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822960" y="2560320"/>
            <a:ext cx="19202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People killed by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distracted driving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 year (NHTSA)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3337560" y="1371600"/>
            <a:ext cx="2468880" cy="2560320"/>
          </a:xfrm>
          <a:prstGeom prst="roundedRectangle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1B2A4A">
                <a:alpha val="8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337560" y="1645920"/>
            <a:ext cx="24688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4.6 sec</a:t>
            </a:r>
            <a:endParaRPr lang="en-US" sz="4400" dirty="0"/>
          </a:p>
        </p:txBody>
      </p:sp>
      <p:sp>
        <p:nvSpPr>
          <p:cNvPr id="9" name="Text 7"/>
          <p:cNvSpPr/>
          <p:nvPr/>
        </p:nvSpPr>
        <p:spPr>
          <a:xfrm>
            <a:off x="3611880" y="2560320"/>
            <a:ext cx="19202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Average eyes-off-road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time when texting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 55 mph = 100 yds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6126480" y="1371600"/>
            <a:ext cx="2468880" cy="2560320"/>
          </a:xfrm>
          <a:prstGeom prst="roundedRectangle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1B2A4A">
                <a:alpha val="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126480" y="1645920"/>
            <a:ext cx="24688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6x</a:t>
            </a:r>
            <a:endParaRPr lang="en-US" sz="4400" dirty="0"/>
          </a:p>
        </p:txBody>
      </p:sp>
      <p:sp>
        <p:nvSpPr>
          <p:cNvPr id="12" name="Text 10"/>
          <p:cNvSpPr/>
          <p:nvPr/>
        </p:nvSpPr>
        <p:spPr>
          <a:xfrm>
            <a:off x="6400800" y="2560320"/>
            <a:ext cx="19202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More likely to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cause a crash than</a:t>
            </a:r>
            <a:endParaRPr lang="en-US" sz="14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drunk driving</a:t>
            </a:r>
            <a:endParaRPr 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Types of Driver Distraction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49808"/>
            <a:ext cx="1097280" cy="54864"/>
          </a:xfrm>
          <a:prstGeom prst="rectangle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548640" y="1005840"/>
            <a:ext cx="2606040" cy="3657600"/>
          </a:xfrm>
          <a:prstGeom prst="roundedRectangle">
            <a:avLst>
              <a:gd name="adj" fmla="val 3509"/>
            </a:avLst>
          </a:prstGeom>
          <a:solidFill>
            <a:srgbClr val="FFFFFF"/>
          </a:solidFill>
          <a:ln/>
        </p:spPr>
      </p:sp>
      <p:sp>
        <p:nvSpPr>
          <p:cNvPr id="5" name="Shape 3"/>
          <p:cNvSpPr/>
          <p:nvPr/>
        </p:nvSpPr>
        <p:spPr>
          <a:xfrm>
            <a:off x="548640" y="1005840"/>
            <a:ext cx="2606040" cy="640080"/>
          </a:xfrm>
          <a:prstGeom prst="roundedRectangle">
            <a:avLst>
              <a:gd name="adj" fmla="val 14286"/>
            </a:avLst>
          </a:prstGeom>
          <a:solidFill>
            <a:srgbClr val="1B2A4A"/>
          </a:solidFill>
          <a:ln/>
        </p:spPr>
      </p:sp>
      <p:sp>
        <p:nvSpPr>
          <p:cNvPr id="6" name="Shape 4"/>
          <p:cNvSpPr/>
          <p:nvPr/>
        </p:nvSpPr>
        <p:spPr>
          <a:xfrm>
            <a:off x="548640" y="1371600"/>
            <a:ext cx="2606040" cy="274320"/>
          </a:xfrm>
          <a:prstGeom prst="rectangle">
            <a:avLst/>
          </a:prstGeom>
          <a:solidFill>
            <a:srgbClr val="1B2A4A"/>
          </a:solidFill>
          <a:ln/>
        </p:spPr>
      </p:sp>
      <p:sp>
        <p:nvSpPr>
          <p:cNvPr id="7" name="Text 5"/>
          <p:cNvSpPr/>
          <p:nvPr/>
        </p:nvSpPr>
        <p:spPr>
          <a:xfrm>
            <a:off x="548640" y="1051560"/>
            <a:ext cx="26060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Visual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731520" y="1783080"/>
            <a:ext cx="2240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Taking your eyes off the road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731520" y="2194560"/>
            <a:ext cx="2240280" cy="2286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Looking at a phone, GPS, map, or passenger. Checking mirrors excessively. Rubbernecking at roadside events.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3383280" y="1005840"/>
            <a:ext cx="2606040" cy="3657600"/>
          </a:xfrm>
          <a:prstGeom prst="roundedRectangle">
            <a:avLst>
              <a:gd name="adj" fmla="val 3509"/>
            </a:avLst>
          </a:prstGeom>
          <a:solidFill>
            <a:srgbClr val="FFFFFF"/>
          </a:solidFill>
          <a:ln/>
        </p:spPr>
      </p:sp>
      <p:sp>
        <p:nvSpPr>
          <p:cNvPr id="11" name="Shape 9"/>
          <p:cNvSpPr/>
          <p:nvPr/>
        </p:nvSpPr>
        <p:spPr>
          <a:xfrm>
            <a:off x="3383280" y="1005840"/>
            <a:ext cx="2606040" cy="640080"/>
          </a:xfrm>
          <a:prstGeom prst="roundedRectangle">
            <a:avLst>
              <a:gd name="adj" fmla="val 14286"/>
            </a:avLst>
          </a:prstGeom>
          <a:solidFill>
            <a:srgbClr val="1B2A4A"/>
          </a:solidFill>
          <a:ln/>
        </p:spPr>
      </p:sp>
      <p:sp>
        <p:nvSpPr>
          <p:cNvPr id="12" name="Shape 10"/>
          <p:cNvSpPr/>
          <p:nvPr/>
        </p:nvSpPr>
        <p:spPr>
          <a:xfrm>
            <a:off x="3383280" y="1371600"/>
            <a:ext cx="2606040" cy="274320"/>
          </a:xfrm>
          <a:prstGeom prst="rectangle">
            <a:avLst/>
          </a:prstGeom>
          <a:solidFill>
            <a:srgbClr val="1B2A4A"/>
          </a:solidFill>
          <a:ln/>
        </p:spPr>
      </p:sp>
      <p:sp>
        <p:nvSpPr>
          <p:cNvPr id="13" name="Text 11"/>
          <p:cNvSpPr/>
          <p:nvPr/>
        </p:nvSpPr>
        <p:spPr>
          <a:xfrm>
            <a:off x="3383280" y="1051560"/>
            <a:ext cx="26060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Manual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3566160" y="1783080"/>
            <a:ext cx="2240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Taking your hands off the wheel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3566160" y="2194560"/>
            <a:ext cx="2240280" cy="2286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Texting, eating, drinking, adjusting radio or climate controls, reaching for objects in the cab.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6217920" y="1005840"/>
            <a:ext cx="2606040" cy="3657600"/>
          </a:xfrm>
          <a:prstGeom prst="roundedRectangle">
            <a:avLst>
              <a:gd name="adj" fmla="val 3509"/>
            </a:avLst>
          </a:prstGeom>
          <a:solidFill>
            <a:srgbClr val="FFFFFF"/>
          </a:solidFill>
          <a:ln/>
        </p:spPr>
      </p:sp>
      <p:sp>
        <p:nvSpPr>
          <p:cNvPr id="17" name="Shape 15"/>
          <p:cNvSpPr/>
          <p:nvPr/>
        </p:nvSpPr>
        <p:spPr>
          <a:xfrm>
            <a:off x="6217920" y="1005840"/>
            <a:ext cx="2606040" cy="640080"/>
          </a:xfrm>
          <a:prstGeom prst="roundedRectangle">
            <a:avLst>
              <a:gd name="adj" fmla="val 14286"/>
            </a:avLst>
          </a:prstGeom>
          <a:solidFill>
            <a:srgbClr val="1B2A4A"/>
          </a:solidFill>
          <a:ln/>
        </p:spPr>
      </p:sp>
      <p:sp>
        <p:nvSpPr>
          <p:cNvPr id="18" name="Shape 16"/>
          <p:cNvSpPr/>
          <p:nvPr/>
        </p:nvSpPr>
        <p:spPr>
          <a:xfrm>
            <a:off x="6217920" y="1371600"/>
            <a:ext cx="2606040" cy="274320"/>
          </a:xfrm>
          <a:prstGeom prst="rectangle">
            <a:avLst/>
          </a:prstGeom>
          <a:solidFill>
            <a:srgbClr val="1B2A4A"/>
          </a:solidFill>
          <a:ln/>
        </p:spPr>
      </p:sp>
      <p:sp>
        <p:nvSpPr>
          <p:cNvPr id="19" name="Text 17"/>
          <p:cNvSpPr/>
          <p:nvPr/>
        </p:nvSpPr>
        <p:spPr>
          <a:xfrm>
            <a:off x="6217920" y="1051560"/>
            <a:ext cx="26060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Cognitive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6400800" y="1783080"/>
            <a:ext cx="2240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Taking your mind off driving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6400800" y="2194560"/>
            <a:ext cx="2240280" cy="2286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Daydreaming, emotional stress, hands-free phone conversations, fatigue, thinking about work tasks.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548640" y="4709160"/>
            <a:ext cx="8046720" cy="320040"/>
          </a:xfrm>
          <a:prstGeom prst="roundedRectangle">
            <a:avLst>
              <a:gd name="adj" fmla="val 14286"/>
            </a:avLst>
          </a:prstGeom>
          <a:solidFill>
            <a:srgbClr val="FFF8EB"/>
          </a:solidFill>
          <a:ln/>
        </p:spPr>
      </p:sp>
      <p:sp>
        <p:nvSpPr>
          <p:cNvPr id="23" name="Text 21"/>
          <p:cNvSpPr/>
          <p:nvPr/>
        </p:nvSpPr>
        <p:spPr>
          <a:xfrm>
            <a:off x="777240" y="4709160"/>
            <a:ext cx="7589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Texting is the most dangerous because it involves all three types of distraction simultaneously.</a:t>
            </a: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Fleet Safety Rules &amp; Best Practices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49808"/>
            <a:ext cx="1097280" cy="54864"/>
          </a:xfrm>
          <a:prstGeom prst="rectangle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548640" y="100584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109728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Cell Phone Policy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731520" y="141732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handheld phone use while driving — ever. Many company policies also prohibit hands-free calls. Pull over safely if you must take a call.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548640" y="224028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8" name="Text 6"/>
          <p:cNvSpPr/>
          <p:nvPr/>
        </p:nvSpPr>
        <p:spPr>
          <a:xfrm>
            <a:off x="731520" y="233172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Pre-Trip Planning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31520" y="265176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your route before departure. Set GPS destination while parked. Check weather and road conditions in advance.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548640" y="347472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11" name="Text 9"/>
          <p:cNvSpPr/>
          <p:nvPr/>
        </p:nvSpPr>
        <p:spPr>
          <a:xfrm>
            <a:off x="731520" y="356616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Seatbelts Required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731520" y="388620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Wear your seatbelt at all times. All passengers must also be belted. No exceptions — it's the single most effective crash protection.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709160" y="100584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14" name="Text 12"/>
          <p:cNvSpPr/>
          <p:nvPr/>
        </p:nvSpPr>
        <p:spPr>
          <a:xfrm>
            <a:off x="4892040" y="109728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Defensive Driving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4892040" y="141732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Maintain safe following distance (4+ seconds). Scan intersections. Anticipate other drivers' actions. Slow down in work zones.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709160" y="224028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17" name="Text 15"/>
          <p:cNvSpPr/>
          <p:nvPr/>
        </p:nvSpPr>
        <p:spPr>
          <a:xfrm>
            <a:off x="4892040" y="233172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Fatigue on Long Drives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4892040" y="265176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Take a break every 2 hours or 100 miles. If drowsy, pull over — don't push through. Avoid driving during your normal sleep hours.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4709160" y="3474720"/>
            <a:ext cx="39319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20" name="Text 18"/>
          <p:cNvSpPr/>
          <p:nvPr/>
        </p:nvSpPr>
        <p:spPr>
          <a:xfrm>
            <a:off x="4892040" y="356616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Report Unsafe Conditions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4892040" y="3886200"/>
            <a:ext cx="3566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Report vehicle defects, near-misses, and unsafe road conditions immediately. Your report could prevent the next incident.</a:t>
            </a:r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Pre-Trip &amp; Safe Driving Checklist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49808"/>
            <a:ext cx="1097280" cy="54864"/>
          </a:xfrm>
          <a:prstGeom prst="rectangle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548640" y="1005840"/>
            <a:ext cx="3931920" cy="3291840"/>
          </a:xfrm>
          <a:prstGeom prst="roundedRectangle">
            <a:avLst>
              <a:gd name="adj" fmla="val 2778"/>
            </a:avLst>
          </a:prstGeom>
          <a:solidFill>
            <a:srgbClr val="FFFFFF"/>
          </a:solidFill>
          <a:ln/>
        </p:spPr>
      </p:sp>
      <p:sp>
        <p:nvSpPr>
          <p:cNvPr id="5" name="Text 3"/>
          <p:cNvSpPr/>
          <p:nvPr/>
        </p:nvSpPr>
        <p:spPr>
          <a:xfrm>
            <a:off x="777240" y="1097280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Before Departure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777240" y="1508760"/>
            <a:ext cx="256032" cy="256032"/>
          </a:xfrm>
          <a:prstGeom prst="roundedRectangle">
            <a:avLst>
              <a:gd name="adj" fmla="val 17857"/>
            </a:avLst>
          </a:prstGeom>
          <a:solidFill>
            <a:srgbClr val="F5F6F8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1143000" y="1508760"/>
            <a:ext cx="3200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Walk-around inspection completed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777240" y="1984248"/>
            <a:ext cx="256032" cy="256032"/>
          </a:xfrm>
          <a:prstGeom prst="roundedRectangle">
            <a:avLst>
              <a:gd name="adj" fmla="val 17857"/>
            </a:avLst>
          </a:prstGeom>
          <a:solidFill>
            <a:srgbClr val="F5F6F8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143000" y="1984248"/>
            <a:ext cx="3200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Tires, lights, mirrors, wipers checked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777240" y="2459736"/>
            <a:ext cx="256032" cy="256032"/>
          </a:xfrm>
          <a:prstGeom prst="roundedRectangle">
            <a:avLst>
              <a:gd name="adj" fmla="val 17857"/>
            </a:avLst>
          </a:prstGeom>
          <a:solidFill>
            <a:srgbClr val="F5F6F8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1143000" y="2459736"/>
            <a:ext cx="3200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Seatbelt on before starting vehicle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777240" y="2935224"/>
            <a:ext cx="256032" cy="256032"/>
          </a:xfrm>
          <a:prstGeom prst="roundedRectangle">
            <a:avLst>
              <a:gd name="adj" fmla="val 17857"/>
            </a:avLst>
          </a:prstGeom>
          <a:solidFill>
            <a:srgbClr val="F5F6F8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1143000" y="2935224"/>
            <a:ext cx="3200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GPS/route set before departure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777240" y="3410712"/>
            <a:ext cx="256032" cy="256032"/>
          </a:xfrm>
          <a:prstGeom prst="roundedRectangle">
            <a:avLst>
              <a:gd name="adj" fmla="val 17857"/>
            </a:avLst>
          </a:prstGeom>
          <a:solidFill>
            <a:srgbClr val="F5F6F8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1143000" y="3410712"/>
            <a:ext cx="3200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Phone silenced and stored away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709160" y="1005840"/>
            <a:ext cx="3931920" cy="3291840"/>
          </a:xfrm>
          <a:prstGeom prst="roundedRectangle">
            <a:avLst>
              <a:gd name="adj" fmla="val 2778"/>
            </a:avLst>
          </a:prstGeom>
          <a:solidFill>
            <a:srgbClr val="FFFFFF"/>
          </a:solidFill>
          <a:ln/>
        </p:spPr>
      </p:sp>
      <p:sp>
        <p:nvSpPr>
          <p:cNvPr id="17" name="Text 15"/>
          <p:cNvSpPr/>
          <p:nvPr/>
        </p:nvSpPr>
        <p:spPr>
          <a:xfrm>
            <a:off x="4892040" y="109728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 the Road</a:t>
            </a:r>
            <a:endParaRPr lang="en-US" sz="1400" dirty="0"/>
          </a:p>
        </p:txBody>
      </p:sp>
      <p:sp>
        <p:nvSpPr>
          <p:cNvPr id="18" name="Shape 16"/>
          <p:cNvSpPr/>
          <p:nvPr/>
        </p:nvSpPr>
        <p:spPr>
          <a:xfrm>
            <a:off x="4892040" y="1508760"/>
            <a:ext cx="256032" cy="256032"/>
          </a:xfrm>
          <a:prstGeom prst="roundedRectangle">
            <a:avLst>
              <a:gd name="adj" fmla="val 17857"/>
            </a:avLst>
          </a:prstGeom>
          <a:solidFill>
            <a:srgbClr val="F5F6F8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5257800" y="1508760"/>
            <a:ext cx="3200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Mirrors properly adjusted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4892040" y="1984248"/>
            <a:ext cx="256032" cy="256032"/>
          </a:xfrm>
          <a:prstGeom prst="roundedRectangle">
            <a:avLst>
              <a:gd name="adj" fmla="val 17857"/>
            </a:avLst>
          </a:prstGeom>
          <a:solidFill>
            <a:srgbClr val="F5F6F8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5257800" y="1984248"/>
            <a:ext cx="3200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Load secured (if applicable)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4892040" y="2459736"/>
            <a:ext cx="256032" cy="256032"/>
          </a:xfrm>
          <a:prstGeom prst="roundedRectangle">
            <a:avLst>
              <a:gd name="adj" fmla="val 17857"/>
            </a:avLst>
          </a:prstGeom>
          <a:solidFill>
            <a:srgbClr val="F5F6F8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5257800" y="2459736"/>
            <a:ext cx="3200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Weather and road conditions reviewed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4892040" y="2935224"/>
            <a:ext cx="256032" cy="256032"/>
          </a:xfrm>
          <a:prstGeom prst="roundedRectangle">
            <a:avLst>
              <a:gd name="adj" fmla="val 17857"/>
            </a:avLst>
          </a:prstGeom>
          <a:solidFill>
            <a:srgbClr val="F5F6F8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5257800" y="2935224"/>
            <a:ext cx="3200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Emergency equipment present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4892040" y="3410712"/>
            <a:ext cx="256032" cy="256032"/>
          </a:xfrm>
          <a:prstGeom prst="roundedRectangle">
            <a:avLst>
              <a:gd name="adj" fmla="val 17857"/>
            </a:avLst>
          </a:prstGeom>
          <a:solidFill>
            <a:srgbClr val="F5F6F8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5257800" y="3410712"/>
            <a:ext cx="3200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Scheduled breaks planned for long trips</a:t>
            </a:r>
            <a:endParaRPr lang="en-US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Quiz / Discussion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49808"/>
            <a:ext cx="1097280" cy="54864"/>
          </a:xfrm>
          <a:prstGeom prst="rectangle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548640" y="1005840"/>
            <a:ext cx="80467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5" name="Text 3"/>
          <p:cNvSpPr/>
          <p:nvPr/>
        </p:nvSpPr>
        <p:spPr>
          <a:xfrm>
            <a:off x="777240" y="1097280"/>
            <a:ext cx="7589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Q1: How long does texting take your eyes off the road on average?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777240" y="1508760"/>
            <a:ext cx="7589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4.6 seconds — at 55 mph, that's the length of a football field driven blind.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548640" y="2286000"/>
            <a:ext cx="80467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8" name="Text 6"/>
          <p:cNvSpPr/>
          <p:nvPr/>
        </p:nvSpPr>
        <p:spPr>
          <a:xfrm>
            <a:off x="777240" y="2377440"/>
            <a:ext cx="7589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Q2: What are the three types of driver distraction?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77240" y="2788920"/>
            <a:ext cx="7589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Visual (eyes off road), manual (hands off wheel), and cognitive (mind off driving).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548640" y="3566160"/>
            <a:ext cx="8046720" cy="1097280"/>
          </a:xfrm>
          <a:prstGeom prst="roundedRectangle">
            <a:avLst>
              <a:gd name="adj" fmla="val 8333"/>
            </a:avLst>
          </a:prstGeom>
          <a:solidFill>
            <a:srgbClr val="FFFFFF"/>
          </a:solidFill>
          <a:ln/>
        </p:spPr>
      </p:sp>
      <p:sp>
        <p:nvSpPr>
          <p:cNvPr id="11" name="Text 9"/>
          <p:cNvSpPr/>
          <p:nvPr/>
        </p:nvSpPr>
        <p:spPr>
          <a:xfrm>
            <a:off x="777240" y="3657600"/>
            <a:ext cx="7589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Q3: What should you do if you need to make a phone call while driving?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777240" y="4069080"/>
            <a:ext cx="7589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Pull over to a safe location and stop the vehicle before making the call.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ATTENDANCE SIGN-OFF</a:t>
            </a:r>
            <a:endParaRPr lang="en-US" sz="20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822960"/>
          <a:ext cx="804672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3200400"/>
                <a:gridCol w="3017520"/>
                <a:gridCol w="1371600"/>
              </a:tblGrid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Name (Print)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3A5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F4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2026-03-16T00:56:55Z</dcterms:created>
  <dcterms:modified xsi:type="dcterms:W3CDTF">2026-03-16T00:56:55Z</dcterms:modified>
</cp:coreProperties>
</file>