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notesMasterIdLst>
    <p:notesMasterId r:id="rId9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457200"/>
            <a:ext cx="8229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spc="300" kern="0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1400" dirty="0"/>
          </a:p>
        </p:txBody>
      </p:sp>
      <p:sp>
        <p:nvSpPr>
          <p:cNvPr id="3" name="Text 1"/>
          <p:cNvSpPr/>
          <p:nvPr/>
        </p:nvSpPr>
        <p:spPr>
          <a:xfrm>
            <a:off x="457200" y="1371600"/>
            <a:ext cx="82296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ts val="4200"/>
              </a:lnSpc>
              <a:buNone/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SLIPS, TRIPS, AND FALLS</a:t>
            </a:r>
            <a:endParaRPr lang="en-US" sz="3600" dirty="0"/>
          </a:p>
        </p:txBody>
      </p:sp>
      <p:sp>
        <p:nvSpPr>
          <p:cNvPr id="4" name="Text 2"/>
          <p:cNvSpPr/>
          <p:nvPr/>
        </p:nvSpPr>
        <p:spPr>
          <a:xfrm>
            <a:off x="914400" y="2651760"/>
            <a:ext cx="7315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Leading Causes, Prevention &amp; Good Housekeeping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3200400" y="3291840"/>
            <a:ext cx="2743200" cy="36576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6" name="Text 4"/>
          <p:cNvSpPr/>
          <p:nvPr/>
        </p:nvSpPr>
        <p:spPr>
          <a:xfrm>
            <a:off x="457200" y="365760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99B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Ref: 29 CFR 1926.25 (Housekeeping) | 29 CFR 1926 Subpart M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457200" y="4389120"/>
            <a:ext cx="8229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5A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TOOLBOX TALK</a:t>
            </a:r>
            <a:endParaRPr 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 STATISTICS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731520" y="1005840"/>
            <a:ext cx="7680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#1 Cause of Death</a:t>
            </a:r>
            <a:endParaRPr lang="en-US" sz="3200" dirty="0"/>
          </a:p>
        </p:txBody>
      </p:sp>
      <p:sp>
        <p:nvSpPr>
          <p:cNvPr id="4" name="Text 2"/>
          <p:cNvSpPr/>
          <p:nvPr/>
        </p:nvSpPr>
        <p:spPr>
          <a:xfrm>
            <a:off x="914400" y="1508760"/>
            <a:ext cx="7315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B0BEC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Falls are the leading cause of fatalities in the construction industry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731520" y="2194560"/>
            <a:ext cx="7680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~25% of All Injuries</a:t>
            </a:r>
            <a:endParaRPr lang="en-US" sz="3200" dirty="0"/>
          </a:p>
        </p:txBody>
      </p:sp>
      <p:sp>
        <p:nvSpPr>
          <p:cNvPr id="6" name="Text 4"/>
          <p:cNvSpPr/>
          <p:nvPr/>
        </p:nvSpPr>
        <p:spPr>
          <a:xfrm>
            <a:off x="914400" y="2697480"/>
            <a:ext cx="7315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B0BEC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Slips, trips, and falls account for roughly one-quarter of all workplace injuries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731520" y="3383280"/>
            <a:ext cx="7680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OSHA Focus Four</a:t>
            </a:r>
            <a:endParaRPr lang="en-US" sz="3200" dirty="0"/>
          </a:p>
        </p:txBody>
      </p:sp>
      <p:sp>
        <p:nvSpPr>
          <p:cNvPr id="8" name="Text 6"/>
          <p:cNvSpPr/>
          <p:nvPr/>
        </p:nvSpPr>
        <p:spPr>
          <a:xfrm>
            <a:off x="914400" y="3886200"/>
            <a:ext cx="7315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B0BEC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Falls are one of OSHA's Focus Four hazards — the top causes of construction deaths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457200" y="4572000"/>
            <a:ext cx="8229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i="1" dirty="0">
                <a:solidFill>
                  <a:srgbClr val="6B7A8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BLS Census of Fatal Occupational Injuries | OSHA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91440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COMMON CAUSES OF SLIPS, TRIPS &amp; FALLS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548640" y="1097280"/>
            <a:ext cx="8046720" cy="3657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Wet, oily, or greasy surfaces — spills not cleaned up promptly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Uneven ground, potholes, or changes in floor level without markings or ramps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Cluttered walkways with tools, materials, or debris blocking the path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Poor lighting in work areas, stairways, corridors, and access points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Cords, hoses, welding leads, or air lines running across walkways without covers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Missing or damaged handrails on stairs, ramps, and elevated platforms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Weather conditions: ice, mud, rain, and wet leaves create slippery surfaces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Improper footwear lacking slip-resistant soles or adequate ankle support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i="1" dirty="0">
                <a:solidFill>
                  <a:srgbClr val="5A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OSHA | 29 CFR 1926.25</a:t>
            </a:r>
            <a:endParaRPr lang="en-US" sz="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91440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PREVENTION STRATEGIES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548640" y="1097280"/>
            <a:ext cx="8046720" cy="3657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Housekeeping: clean as you go — keep walkways clear of tools, scrap, and debris at all times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Clean up spills immediately; use absorbent material and post wet floor warnings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Wear proper footwear with slip-resistant, sturdy soles appropriate for the work environment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 three-point contact (two hands and one foot, or two feet and one hand) on ladders and stairs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Slow down on wet, icy, or uneven surfaces — take smaller steps to maintain balance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Cover or ramp all cords, hoses, and lines crossing walkways; use cord covers or elevate them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Ensure adequate lighting in all work areas — request temporary lighting where needed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Report hazards immediately: broken stair treads, missing covers, damaged guardrails, spills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i="1" dirty="0">
                <a:solidFill>
                  <a:srgbClr val="5A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29 CFR 1926.25 | 29 CFR 1926 Subpart M</a:t>
            </a:r>
            <a:endParaRPr lang="en-US" sz="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91440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FALL PROTECTION &amp; GUARDRAILS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548640" y="1097280"/>
            <a:ext cx="8046720" cy="3657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Fall protection required at 6 feet in construction (29 CFR 1926 Subpart M)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Guardrail systems: top rail at 42" (+/- 3"), midrail at 21", toeboards at floor level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Inspect guardrails daily — never remove or bypass them without implementing alternate protection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Floor holes and wall openings must be covered or guarded; mark covers 'HOLE' or 'COVER'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Personal fall arrest systems: full-body harness, shock-absorbing lanyard, and secure anchor point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Inspect all fall protection equipment before each use — remove damaged items from service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Training: every worker must understand the fall hazards of their specific tasks and the controls in place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i="1" dirty="0">
                <a:solidFill>
                  <a:srgbClr val="5A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29 CFR 1926 Subpart M | OSHA Fall Protection Standards</a:t>
            </a:r>
            <a:endParaRPr lang="en-US" sz="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91440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QUIZ — TEST YOUR KNOWLEDGE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548640" y="1051560"/>
            <a:ext cx="80467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Q1: At what height is fall protection required in the construction industry?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822960" y="1463040"/>
            <a:ext cx="7772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3D6B3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A: 6 feet above a lower level, per 29 CFR 1926 Subpart M.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548640" y="2377440"/>
            <a:ext cx="80467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Q2: What does 'three-point contact' mean when climbing a ladder?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822960" y="2788920"/>
            <a:ext cx="7772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3D6B3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A: Always maintain two hands and one foot, or two feet and one hand, in contact with the ladder.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548640" y="3703320"/>
            <a:ext cx="80467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Q3: Name three common causes of slips, trips, and falls on construction sites.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822960" y="4114800"/>
            <a:ext cx="7772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3D6B3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A: Wet surfaces, cluttered walkways, and cords/hoses running across paths without covers.</a:t>
            </a:r>
            <a:endParaRPr lang="en-US" sz="13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2860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SIGN-OFF SHEET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457200" y="640080"/>
            <a:ext cx="8229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Slips, Trips, and Falls</a:t>
            </a:r>
            <a:endParaRPr lang="en-US" sz="1300" dirty="0"/>
          </a:p>
        </p:txBody>
      </p:sp>
      <p:graphicFrame>
        <p:nvGraphicFramePr>
          <p:cNvPr id="8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365760" y="1051560"/>
          <a:ext cx="8412480" cy="914400"/>
        </p:xfrm>
        <a:graphic>
          <a:graphicData uri="http://schemas.openxmlformats.org/drawingml/2006/table">
            <a:tbl>
              <a:tblPr/>
              <a:tblGrid>
                <a:gridCol w="457200"/>
                <a:gridCol w="2377440"/>
                <a:gridCol w="2377440"/>
                <a:gridCol w="1828800"/>
                <a:gridCol w="1371600"/>
              </a:tblGrid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#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Print Name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Signature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Company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Date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</a:t>
                      </a: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</a:t>
                      </a: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7</a:t>
                      </a: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8</a:t>
                      </a: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9</a:t>
                      </a: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10</a:t>
                      </a: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</a:tr>
            </a:tbl>
          </a:graphicData>
        </a:graphic>
      </p:graphicFrame>
      <p:sp>
        <p:nvSpPr>
          <p:cNvPr id="5" name="Text 2"/>
          <p:cNvSpPr/>
          <p:nvPr/>
        </p:nvSpPr>
        <p:spPr>
          <a:xfrm>
            <a:off x="457200" y="470916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i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2026-03-16T01:08:47Z</dcterms:created>
  <dcterms:modified xsi:type="dcterms:W3CDTF">2026-03-16T01:08:47Z</dcterms:modified>
</cp:coreProperties>
</file>