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b="1" spc="3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400" dirty="0"/>
          </a:p>
        </p:txBody>
      </p:sp>
      <p:sp>
        <p:nvSpPr>
          <p:cNvPr id="3" name="Shape 1"/>
          <p:cNvSpPr/>
          <p:nvPr/>
        </p:nvSpPr>
        <p:spPr>
          <a:xfrm>
            <a:off x="457200" y="731520"/>
            <a:ext cx="13716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1097280"/>
            <a:ext cx="822960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Working in Cold Weather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457200" y="283464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OSHA Cold Stress Guidance | NIOSH Cold Stress Publication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457200" y="3931920"/>
            <a:ext cx="4114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[Company Name]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457200" y="4297680"/>
            <a:ext cx="4114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A0AE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[Date]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5943600" y="438912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200" b="1" spc="200" kern="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TOOLBOX TALK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457200" y="749808"/>
            <a:ext cx="109728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188720"/>
            <a:ext cx="2468880" cy="2926080"/>
          </a:xfrm>
          <a:prstGeom prst="roundRect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457200" y="1463040"/>
            <a:ext cx="24688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~700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640080" y="2651760"/>
            <a:ext cx="2103120" cy="1280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Workers die annually in the U.S. from environmental heat and cold exposure combined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3337560" y="1188720"/>
            <a:ext cx="2468880" cy="2926080"/>
          </a:xfrm>
          <a:prstGeom prst="roundRect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337560" y="1463040"/>
            <a:ext cx="24688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-25°F</a:t>
            </a:r>
            <a:endParaRPr lang="en-US" sz="4400" dirty="0"/>
          </a:p>
        </p:txBody>
      </p:sp>
      <p:sp>
        <p:nvSpPr>
          <p:cNvPr id="9" name="Text 7"/>
          <p:cNvSpPr/>
          <p:nvPr/>
        </p:nvSpPr>
        <p:spPr>
          <a:xfrm>
            <a:off x="3520440" y="2651760"/>
            <a:ext cx="2103120" cy="1280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Wind chill at which exposed skin can develop frostbite in as little as 15 minutes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6217920" y="1188720"/>
            <a:ext cx="2468880" cy="2926080"/>
          </a:xfrm>
          <a:prstGeom prst="roundRect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217920" y="1463040"/>
            <a:ext cx="24688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95°F</a:t>
            </a:r>
            <a:endParaRPr lang="en-US" sz="4400" dirty="0"/>
          </a:p>
        </p:txBody>
      </p:sp>
      <p:sp>
        <p:nvSpPr>
          <p:cNvPr id="12" name="Text 10"/>
          <p:cNvSpPr/>
          <p:nvPr/>
        </p:nvSpPr>
        <p:spPr>
          <a:xfrm>
            <a:off x="6400800" y="2651760"/>
            <a:ext cx="2103120" cy="1280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Below this core body temperature, hypothermia begins — confusion, shivering, and loss of coordination set in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Cold-Related Illnesses: Recognize the Signs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457200" y="713232"/>
            <a:ext cx="9144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005840"/>
            <a:ext cx="3886200" cy="3566160"/>
          </a:xfrm>
          <a:prstGeom prst="roundRect">
            <a:avLst>
              <a:gd name="adj" fmla="val 307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457200" y="1005840"/>
            <a:ext cx="3886200" cy="45720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6" name="Text 4"/>
          <p:cNvSpPr/>
          <p:nvPr/>
        </p:nvSpPr>
        <p:spPr>
          <a:xfrm>
            <a:off x="457200" y="1005840"/>
            <a:ext cx="3886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HYPOTHERMIA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640080" y="1554480"/>
            <a:ext cx="352044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Core body temp drops below 95°F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Early signs: shivering, fatigue, confusion, loss of coordination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Severe: slurred speech, drowsiness, slow pulse, loss of consciousness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First Aid: Move to warm area, remove wet clothing, warm center of body first, give warm beverages (no alcohol), seek EMS immediately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4800600" y="1005840"/>
            <a:ext cx="3886200" cy="3566160"/>
          </a:xfrm>
          <a:prstGeom prst="roundRect">
            <a:avLst>
              <a:gd name="adj" fmla="val 307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4800600" y="1005840"/>
            <a:ext cx="3886200" cy="45720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10" name="Text 8"/>
          <p:cNvSpPr/>
          <p:nvPr/>
        </p:nvSpPr>
        <p:spPr>
          <a:xfrm>
            <a:off x="4800600" y="1005840"/>
            <a:ext cx="3886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FROSTBITE &amp; TRENCH FOOT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4983480" y="1554480"/>
            <a:ext cx="352044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Frostbite: skin freezes — numbness, waxy appearance, white/gray patches on ears, nose, fingers, toes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 NOT rub affected area — warm gently with body heat or warm (not hot) water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Trench foot: prolonged exposure to cold, wet conditions — swelling, numbness, blisters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Prevention: keep feet dry, change wet socks frequently, air out boots at breaks</a:t>
            </a:r>
            <a:endParaRPr lang="en-US" sz="11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Cold Weather Protection Strategies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457200" y="713232"/>
            <a:ext cx="9144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005840"/>
            <a:ext cx="3886200" cy="3566160"/>
          </a:xfrm>
          <a:prstGeom prst="roundRect">
            <a:avLst>
              <a:gd name="adj" fmla="val 307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457200" y="1005840"/>
            <a:ext cx="3886200" cy="45720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6" name="Text 4"/>
          <p:cNvSpPr/>
          <p:nvPr/>
        </p:nvSpPr>
        <p:spPr>
          <a:xfrm>
            <a:off x="457200" y="1005840"/>
            <a:ext cx="3886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LAYERING SYSTEM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640080" y="1554480"/>
            <a:ext cx="352044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 layer: moisture-wicking (polyester, merino wool) — never cotton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Mid layer: insulating (fleece, down) — traps body heat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Outer layer: wind/waterproof shell — blocks wind chill and rain/snow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Protect extremities: insulated gloves, warm hat (40% heat loss from head), face covering in extreme cold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4800600" y="1005840"/>
            <a:ext cx="3886200" cy="3566160"/>
          </a:xfrm>
          <a:prstGeom prst="roundRect">
            <a:avLst>
              <a:gd name="adj" fmla="val 307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4800600" y="1005840"/>
            <a:ext cx="3886200" cy="45720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10" name="Text 8"/>
          <p:cNvSpPr/>
          <p:nvPr/>
        </p:nvSpPr>
        <p:spPr>
          <a:xfrm>
            <a:off x="4800600" y="1005840"/>
            <a:ext cx="3886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 PRACTICES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4983480" y="1554480"/>
            <a:ext cx="352044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Schedule warm-up breaks every 60-90 minutes in heated areas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buddy system — watch coworkers for signs of cold stress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Chemical hand/toe warmers in gloves and boots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Stay hydrated — dehydration increases cold injury risk even in winter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Monitor wind chill factor — not just temperature</a:t>
            </a:r>
            <a:endParaRPr lang="en-US" sz="11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Wind Chill Risk Levels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457200" y="713232"/>
            <a:ext cx="914400" cy="36576"/>
          </a:xfrm>
          <a:prstGeom prst="rect">
            <a:avLst/>
          </a:prstGeom>
          <a:solidFill>
            <a:srgbClr val="E8A838"/>
          </a:solidFill>
          <a:ln/>
        </p:spPr>
      </p:sp>
      <p:graphicFrame>
        <p:nvGraphicFramePr>
          <p:cNvPr id="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960120"/>
          <a:ext cx="8229600" cy="914400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38404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Wind Chill Temp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Risk Level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Action Required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Above 20°F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Low risk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Standard cold weather PPE, regular monitoring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20°F to 0°F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Moderate risk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Warm breaks every 60 min, buddy system required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0°F to -20°F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High risk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Warm breaks every 40 min, limit exposure time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-20°F to -40°F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Very high risk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15-min max exposure, heated enclosures required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Below -40°F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Extreme danger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Non-emergency outdoor work should be suspended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—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All levels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Ensure warm beverages available, emergency warming shelter on site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QUIZ / DISCUSSION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457200" y="713232"/>
            <a:ext cx="109728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005840"/>
            <a:ext cx="8229600" cy="11430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640080" y="1143000"/>
            <a:ext cx="411480" cy="411480"/>
          </a:xfrm>
          <a:prstGeom prst="roundRect">
            <a:avLst>
              <a:gd name="adj" fmla="val 17778"/>
            </a:avLst>
          </a:prstGeom>
          <a:solidFill>
            <a:srgbClr val="1B2A4A"/>
          </a:solidFill>
          <a:ln/>
        </p:spPr>
      </p:sp>
      <p:sp>
        <p:nvSpPr>
          <p:cNvPr id="6" name="Text 4"/>
          <p:cNvSpPr/>
          <p:nvPr/>
        </p:nvSpPr>
        <p:spPr>
          <a:xfrm>
            <a:off x="640080" y="114300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1234440" y="1097280"/>
            <a:ext cx="7223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are the three layers of a proper cold-weather layering system?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1234440" y="1554480"/>
            <a:ext cx="72237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Base layer (moisture-wicking), mid layer (insulating fleece/down), and outer layer (wind/waterproof shell).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457200" y="2331720"/>
            <a:ext cx="8229600" cy="11430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640080" y="2468880"/>
            <a:ext cx="411480" cy="411480"/>
          </a:xfrm>
          <a:prstGeom prst="roundRect">
            <a:avLst>
              <a:gd name="adj" fmla="val 17778"/>
            </a:avLst>
          </a:prstGeom>
          <a:solidFill>
            <a:srgbClr val="1B2A4A"/>
          </a:solidFill>
          <a:ln/>
        </p:spPr>
      </p:sp>
      <p:sp>
        <p:nvSpPr>
          <p:cNvPr id="11" name="Text 9"/>
          <p:cNvSpPr/>
          <p:nvPr/>
        </p:nvSpPr>
        <p:spPr>
          <a:xfrm>
            <a:off x="640080" y="246888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1234440" y="2423160"/>
            <a:ext cx="7223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should you NOT do if a coworker shows signs of frostbite?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1234440" y="2880360"/>
            <a:ext cx="72237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Do not rub or massage the frostbitten area — this can cause further tissue damage. Warm gently with body heat or warm water.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457200" y="3657600"/>
            <a:ext cx="8229600" cy="11430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640080" y="3794760"/>
            <a:ext cx="411480" cy="411480"/>
          </a:xfrm>
          <a:prstGeom prst="roundRect">
            <a:avLst>
              <a:gd name="adj" fmla="val 17778"/>
            </a:avLst>
          </a:prstGeom>
          <a:solidFill>
            <a:srgbClr val="1B2A4A"/>
          </a:solidFill>
          <a:ln/>
        </p:spPr>
      </p:sp>
      <p:sp>
        <p:nvSpPr>
          <p:cNvPr id="16" name="Text 14"/>
          <p:cNvSpPr/>
          <p:nvPr/>
        </p:nvSpPr>
        <p:spPr>
          <a:xfrm>
            <a:off x="640080" y="379476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1234440" y="3749040"/>
            <a:ext cx="7223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is hydration still important when working in cold weather?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1234440" y="4206240"/>
            <a:ext cx="72237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Dehydration increases the risk of cold-related injuries. Cold air is dry and your body still loses moisture through breathing and sweating under heavy layers.</a:t>
            </a:r>
            <a:endParaRPr lang="en-US" sz="11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82880"/>
            <a:ext cx="8229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ATTENDANCE SIGN-OFF</a:t>
            </a:r>
            <a:endParaRPr lang="en-US" sz="2000" dirty="0"/>
          </a:p>
        </p:txBody>
      </p:sp>
      <p:sp>
        <p:nvSpPr>
          <p:cNvPr id="3" name="Text 1"/>
          <p:cNvSpPr/>
          <p:nvPr/>
        </p:nvSpPr>
        <p:spPr>
          <a:xfrm>
            <a:off x="457200" y="54864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A0AE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Working in Cold Weather</a:t>
            </a:r>
            <a:endParaRPr lang="en-US" sz="11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914400"/>
          <a:ext cx="822960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2286000"/>
                <a:gridCol w="2560320"/>
                <a:gridCol w="1828800"/>
                <a:gridCol w="1097280"/>
              </a:tblGrid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Company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457200" y="475488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i="1" dirty="0">
                <a:solidFill>
                  <a:srgbClr val="7A8B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signing above, I confirm that I attended this toolbox talk and understand the material presented.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2026-03-16T00:55:41Z</dcterms:created>
  <dcterms:modified xsi:type="dcterms:W3CDTF">2026-03-16T00:55:41Z</dcterms:modified>
</cp:coreProperties>
</file>