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25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548640" y="1097280"/>
            <a:ext cx="804672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44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Fatigue &amp;</a:t>
            </a:r>
            <a:endParaRPr lang="en-US" sz="3600" dirty="0"/>
          </a:p>
          <a:p>
            <a:pPr indent="0" marL="0">
              <a:lnSpc>
                <a:spcPts val="44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Alertness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548640" y="3108960"/>
            <a:ext cx="3657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[Company Name]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548640" y="3474720"/>
            <a:ext cx="3657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[Date]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548640" y="4480560"/>
            <a:ext cx="8046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OSHA General Duty Clause, NIOSH, API RP 755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25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548640" y="640080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548640" y="1371600"/>
            <a:ext cx="2468880" cy="2560320"/>
          </a:xfrm>
          <a:prstGeom prst="roundedRectangle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1B2A4A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548640" y="1645920"/>
            <a:ext cx="24688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70%</a:t>
            </a:r>
            <a:endParaRPr lang="en-US" sz="4800" dirty="0"/>
          </a:p>
        </p:txBody>
      </p:sp>
      <p:sp>
        <p:nvSpPr>
          <p:cNvPr id="6" name="Text 4"/>
          <p:cNvSpPr/>
          <p:nvPr/>
        </p:nvSpPr>
        <p:spPr>
          <a:xfrm>
            <a:off x="822960" y="2560320"/>
            <a:ext cx="19202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Higher likelihood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incidents for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fatigued workers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3337560" y="1371600"/>
            <a:ext cx="2468880" cy="2560320"/>
          </a:xfrm>
          <a:prstGeom prst="roundedRectangle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1B2A4A">
                <a:alpha val="8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337560" y="1645920"/>
            <a:ext cx="24688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17 hrs</a:t>
            </a:r>
            <a:endParaRPr lang="en-US" sz="4800" dirty="0"/>
          </a:p>
        </p:txBody>
      </p:sp>
      <p:sp>
        <p:nvSpPr>
          <p:cNvPr id="9" name="Text 7"/>
          <p:cNvSpPr/>
          <p:nvPr/>
        </p:nvSpPr>
        <p:spPr>
          <a:xfrm>
            <a:off x="3611880" y="2560320"/>
            <a:ext cx="19202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Awake = impairment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equivalent to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0.05% BAC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6126480" y="1371600"/>
            <a:ext cx="2468880" cy="2560320"/>
          </a:xfrm>
          <a:prstGeom prst="roundedRectangle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1B2A4A">
                <a:alpha val="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126480" y="1645920"/>
            <a:ext cx="24688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13%</a:t>
            </a:r>
            <a:endParaRPr lang="en-US" sz="4800" dirty="0"/>
          </a:p>
        </p:txBody>
      </p:sp>
      <p:sp>
        <p:nvSpPr>
          <p:cNvPr id="12" name="Text 10"/>
          <p:cNvSpPr/>
          <p:nvPr/>
        </p:nvSpPr>
        <p:spPr>
          <a:xfrm>
            <a:off x="6400800" y="2560320"/>
            <a:ext cx="19202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workplace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injuries attributed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 fatigue</a:t>
            </a:r>
            <a:endParaRPr 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Fatigue Risk Factors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49808"/>
            <a:ext cx="1097280" cy="54864"/>
          </a:xfrm>
          <a:prstGeom prst="rectangle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548640" y="100584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109728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Long Shifts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731520" y="141732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Shifts over 10 hours significantly increase fatigue risk. Extended overtime compounds the effect over consecutive days.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548640" y="224028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8" name="Text 6"/>
          <p:cNvSpPr/>
          <p:nvPr/>
        </p:nvSpPr>
        <p:spPr>
          <a:xfrm>
            <a:off x="731520" y="233172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Inadequate Sleep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31520" y="265176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Adults need 7–9 hours of quality sleep. Chronic sleep debt accumulates and cannot be fully recovered in one night.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548640" y="347472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11" name="Text 9"/>
          <p:cNvSpPr/>
          <p:nvPr/>
        </p:nvSpPr>
        <p:spPr>
          <a:xfrm>
            <a:off x="731520" y="356616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Night &amp; Rotating Shifts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731520" y="388620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Working against your natural circadian rhythm disrupts sleep quality and reduces alertness during critical hours.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709160" y="100584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14" name="Text 12"/>
          <p:cNvSpPr/>
          <p:nvPr/>
        </p:nvSpPr>
        <p:spPr>
          <a:xfrm>
            <a:off x="4892040" y="109728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Monotonous Tasks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4892040" y="141732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Repetitive, low-stimulation work reduces mental engagement. Vigilance drops sharply after 20-30 minutes of monotony.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709160" y="224028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17" name="Text 15"/>
          <p:cNvSpPr/>
          <p:nvPr/>
        </p:nvSpPr>
        <p:spPr>
          <a:xfrm>
            <a:off x="4892040" y="233172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Physical Demands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4892040" y="265176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Heavy manual labor, heat exposure, and dehydration accelerate physical fatigue and slow reaction times.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4709160" y="347472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20" name="Text 18"/>
          <p:cNvSpPr/>
          <p:nvPr/>
        </p:nvSpPr>
        <p:spPr>
          <a:xfrm>
            <a:off x="4892040" y="356616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Personal Factors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4892040" y="388620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Sleep disorders, medications, poor nutrition, and off-duty activities (second jobs, caregiving) all contribute to fatigue.</a:t>
            </a: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Fatigue Countermeasures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49808"/>
            <a:ext cx="1097280" cy="54864"/>
          </a:xfrm>
          <a:prstGeom prst="rectangle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548640" y="100584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109728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Sleep Hygiene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731520" y="141732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Maintain a consistent sleep schedule. Dark, cool, quiet bedroom. Avoid screens 1 hour before bed. Limit caffeine after 2 PM.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548640" y="224028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8" name="Text 6"/>
          <p:cNvSpPr/>
          <p:nvPr/>
        </p:nvSpPr>
        <p:spPr>
          <a:xfrm>
            <a:off x="731520" y="233172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Hydration &amp; Nutrition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31520" y="265176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Dehydration accelerates fatigue. Drink water throughout the shift. Eat balanced meals — avoid heavy, sugary foods.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548640" y="347472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11" name="Text 9"/>
          <p:cNvSpPr/>
          <p:nvPr/>
        </p:nvSpPr>
        <p:spPr>
          <a:xfrm>
            <a:off x="731520" y="356616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Strategic Breaks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731520" y="388620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Take breaks every 2 hours minimum. Short 10-15 minute rest breaks restore alertness more than you think.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709160" y="100584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14" name="Text 12"/>
          <p:cNvSpPr/>
          <p:nvPr/>
        </p:nvSpPr>
        <p:spPr>
          <a:xfrm>
            <a:off x="4892040" y="109728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Report Fatigue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4892040" y="141732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you're too tired to work safely, speak up. It's not weakness — it's the same as reporting any other hazard.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709160" y="224028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17" name="Text 15"/>
          <p:cNvSpPr/>
          <p:nvPr/>
        </p:nvSpPr>
        <p:spPr>
          <a:xfrm>
            <a:off x="4892040" y="233172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Supervisor Awareness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4892040" y="265176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Watch for signs in your crew: yawning, slow reactions, irritability, errors. Intervene before an incident occurs.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4709160" y="347472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20" name="Text 18"/>
          <p:cNvSpPr/>
          <p:nvPr/>
        </p:nvSpPr>
        <p:spPr>
          <a:xfrm>
            <a:off x="4892040" y="356616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Buddy System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4892040" y="388620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Look out for each other. A coworker may not realize how impaired they are — fatigue affects self-assessment.</a:t>
            </a:r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Fatigue Warning Signs &amp; Impairment Scale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49808"/>
            <a:ext cx="1097280" cy="54864"/>
          </a:xfrm>
          <a:prstGeom prst="rectangle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548640" y="1005840"/>
            <a:ext cx="3931920" cy="3657600"/>
          </a:xfrm>
          <a:prstGeom prst="roundedRectangle">
            <a:avLst>
              <a:gd name="adj" fmla="val 2500"/>
            </a:avLst>
          </a:prstGeom>
          <a:solidFill>
            <a:srgbClr val="FFFFFF"/>
          </a:solidFill>
          <a:ln/>
        </p:spPr>
      </p:sp>
      <p:sp>
        <p:nvSpPr>
          <p:cNvPr id="5" name="Text 3"/>
          <p:cNvSpPr/>
          <p:nvPr/>
        </p:nvSpPr>
        <p:spPr>
          <a:xfrm>
            <a:off x="777240" y="1097280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Warning Signs of Fatigue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77240" y="1508760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Frequent yawning or heavy eyelids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77240" y="1856232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Difficulty concentrating or focusing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777240" y="2203704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Slower reaction times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777240" y="2551176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Increased irritability or mood changes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777240" y="2898648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Making unusual mistakes or errors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777240" y="3246120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Microsleeps (nodding off briefly)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777240" y="3593592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Forgetting tasks or procedures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777240" y="3941064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Poor decision-making and judgment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4709160" y="1005840"/>
            <a:ext cx="3931920" cy="3657600"/>
          </a:xfrm>
          <a:prstGeom prst="roundedRectangle">
            <a:avLst>
              <a:gd name="adj" fmla="val 2500"/>
            </a:avLst>
          </a:prstGeom>
          <a:solidFill>
            <a:srgbClr val="FFFFFF"/>
          </a:solidFill>
          <a:ln/>
        </p:spPr>
      </p:sp>
      <p:sp>
        <p:nvSpPr>
          <p:cNvPr id="15" name="Text 13"/>
          <p:cNvSpPr/>
          <p:nvPr/>
        </p:nvSpPr>
        <p:spPr>
          <a:xfrm>
            <a:off x="4892040" y="109728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Fatigue vs. Alcohol Impairment</a:t>
            </a:r>
            <a:endParaRPr lang="en-US" sz="1400" dirty="0"/>
          </a:p>
        </p:txBody>
      </p:sp>
      <p:graphicFrame>
        <p:nvGraphicFramePr>
          <p:cNvPr id="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892040" y="1554480"/>
          <a:ext cx="3566160" cy="914400"/>
        </p:xfrm>
        <a:graphic>
          <a:graphicData uri="http://schemas.openxmlformats.org/drawingml/2006/table">
            <a:tbl>
              <a:tblPr/>
              <a:tblGrid>
                <a:gridCol w="1371600"/>
                <a:gridCol w="2194560"/>
              </a:tblGrid>
              <a:tr h="36576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Hours Awake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Equivalent BAC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17 hours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6B728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~0.05%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 hours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6B728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~0.08% (legal limit)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24 hours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6B728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~0.10%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36 hours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6B728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~0.14%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7" name="Shape 14"/>
          <p:cNvSpPr/>
          <p:nvPr/>
        </p:nvSpPr>
        <p:spPr>
          <a:xfrm>
            <a:off x="4892040" y="3611880"/>
            <a:ext cx="3566160" cy="914400"/>
          </a:xfrm>
          <a:prstGeom prst="roundedRectangle">
            <a:avLst>
              <a:gd name="adj" fmla="val 10000"/>
            </a:avLst>
          </a:prstGeom>
          <a:solidFill>
            <a:srgbClr val="FFF8EB"/>
          </a:solidFill>
          <a:ln/>
        </p:spPr>
      </p:sp>
      <p:sp>
        <p:nvSpPr>
          <p:cNvPr id="18" name="Text 15"/>
          <p:cNvSpPr/>
          <p:nvPr/>
        </p:nvSpPr>
        <p:spPr>
          <a:xfrm>
            <a:off x="5029200" y="3657600"/>
            <a:ext cx="32918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After 17 hours awake, your impairment level equals having a blood alcohol content of 0.05% — enough to significantly slow reaction time.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Quiz / Discussion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49808"/>
            <a:ext cx="1097280" cy="54864"/>
          </a:xfrm>
          <a:prstGeom prst="rectangle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548640" y="1005840"/>
            <a:ext cx="80467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5" name="Text 3"/>
          <p:cNvSpPr/>
          <p:nvPr/>
        </p:nvSpPr>
        <p:spPr>
          <a:xfrm>
            <a:off x="777240" y="1097280"/>
            <a:ext cx="7589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Q1: Being awake for 17 hours equals impairment at what BAC level?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777240" y="1508760"/>
            <a:ext cx="7589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0.05% BAC — enough to significantly impair reaction time and judgment.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548640" y="2286000"/>
            <a:ext cx="80467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8" name="Text 6"/>
          <p:cNvSpPr/>
          <p:nvPr/>
        </p:nvSpPr>
        <p:spPr>
          <a:xfrm>
            <a:off x="777240" y="2377440"/>
            <a:ext cx="7589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Q2: Name three warning signs that a coworker may be fatigued.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77240" y="2788920"/>
            <a:ext cx="7589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Yawning, difficulty concentrating, slower reactions, irritability, making unusual mistakes, microsleeps.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548640" y="3566160"/>
            <a:ext cx="80467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11" name="Text 9"/>
          <p:cNvSpPr/>
          <p:nvPr/>
        </p:nvSpPr>
        <p:spPr>
          <a:xfrm>
            <a:off x="777240" y="3657600"/>
            <a:ext cx="7589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Q3: What should you do if you feel too fatigued to work safely?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777240" y="4069080"/>
            <a:ext cx="7589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Report it to your supervisor immediately. Fatigue is a workplace hazard like any other.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ATTENDANCE SIGN-OFF</a:t>
            </a:r>
            <a:endParaRPr lang="en-US" sz="20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822960"/>
          <a:ext cx="804672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3200400"/>
                <a:gridCol w="3017520"/>
                <a:gridCol w="1371600"/>
              </a:tblGrid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Name (Print)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2026-03-16T00:56:55Z</dcterms:created>
  <dcterms:modified xsi:type="dcterms:W3CDTF">2026-03-16T00:56:55Z</dcterms:modified>
</cp:coreProperties>
</file>