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1280160"/>
            <a:ext cx="8046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Near Water —</a:t>
            </a:r>
            <a:endParaRPr lang="en-US" sz="3600" dirty="0"/>
          </a:p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Drowning Prevention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265176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Protecting Workers from Drowning Hazards on Construction Sites</a:t>
            </a:r>
            <a:endParaRPr lang="en-US" sz="1600" dirty="0"/>
          </a:p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1926.106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Drowning Risks in Construction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~30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73152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Construction workers die from drowning each year in the United States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35280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8" name="Text 6"/>
          <p:cNvSpPr/>
          <p:nvPr/>
        </p:nvSpPr>
        <p:spPr>
          <a:xfrm>
            <a:off x="353568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ft</a:t>
            </a:r>
            <a:endParaRPr lang="en-US" sz="4200" dirty="0"/>
          </a:p>
        </p:txBody>
      </p:sp>
      <p:sp>
        <p:nvSpPr>
          <p:cNvPr id="9" name="Text 7"/>
          <p:cNvSpPr/>
          <p:nvPr/>
        </p:nvSpPr>
        <p:spPr>
          <a:xfrm>
            <a:off x="353568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PFDs are required when working within 6 feet of water where a drowning hazard exists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15696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11" name="Text 9"/>
          <p:cNvSpPr/>
          <p:nvPr/>
        </p:nvSpPr>
        <p:spPr>
          <a:xfrm>
            <a:off x="633984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60s</a:t>
            </a:r>
            <a:endParaRPr lang="en-US" sz="4200" dirty="0"/>
          </a:p>
        </p:txBody>
      </p:sp>
      <p:sp>
        <p:nvSpPr>
          <p:cNvPr id="12" name="Text 10"/>
          <p:cNvSpPr/>
          <p:nvPr/>
        </p:nvSpPr>
        <p:spPr>
          <a:xfrm>
            <a:off x="633984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 water shock can incapacitate even strong swimmers in under 60 seconds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PFDs &amp; Rescue Equipment Are Required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flotation devices (PFDs) are required for all workers within 6 feet of water where a drowning hazard exists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PFDs must be U.S. Coast Guard-approved and properly fitted — test the fit before each use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Ring buoys with at least 90 feet of line must be available at 200-foot intervals along waterfront operations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Rescue skiffs or boats must be immediately available where workers are over water on barges or platforms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Swimming ability is NOT a substitute for wearing a PFD — even strong swimmers drown in workplace incidents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Flotation devices must be provided on all barges, over-water platforms, and temporary structures above water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1926.106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 Water, Flash Floods &amp; Environmental Hazards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 water shock: sudden immersion in cold water triggers involuntary gasping and rapid breathing — you can inhale water in seconds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 water also causes rapid loss of muscle control — swimming ability drops dramatically within 3-5 minutes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alert to flash flood hazards when working in or near storm drains, culverts, channels, and low-lying areas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weather conditions — stop work and evacuate if flooding is forecast or water levels begin to rise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enter flooded areas to retrieve equipment or materials — the risk is not worth it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aware of currents even in seemingly calm water — moving water exerts enormous force on the body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1926.106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Rescue Procedures &amp; Best Practices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the site rescue plan before starting work — identify rescue equipment locations, trained rescuers, and emergency contacts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Practice 'reach, throw, row, go': first reach with a pole, throw a ring buoy, use a boat — entering the water is the last resort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trained personnel should attempt in-water rescues — an untrained rescuer often becomes a second victim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all workers near water are trained in basic water rescue and CPR/first aid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PFDs and rescue equipment daily — replace damaged or expired gear immediately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 warning signs near all water hazards and brief every worker during site orientation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1926.106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At what distance from water must workers wear PFDs?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Within 6 feet of water where a drowning hazard exists.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Why is swimming ability NOT an acceptable substitute for a PFD?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65176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Even strong swimmers can be incapacitated by cold water shock, currents, or fatigue — PFDs keep you afloat regardless.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42900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What is the correct rescue sequence for a worker who has fallen into water?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384048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Reach, throw, row, then go — entering the water is the last resort and only by trained rescuers.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28600"/>
            <a:ext cx="8046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Near Water — Drowning Prevention — Sign-Off Sheet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73152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confirm I attended this Toolbox Talk and understand the material presented.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14300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188720"/>
              </a:tblGrid>
              <a:tr h="30175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2026-03-16T01:02:18Z</dcterms:created>
  <dcterms:modified xsi:type="dcterms:W3CDTF">2026-03-16T01:02:18Z</dcterms:modified>
</cp:coreProperties>
</file>