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DRUG &amp; ALCOHOL AWARENESS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731520" y="246888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Maintaining a Safe and Drug-Free Workplace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731520" y="30175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i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Reference: Drug-Free Workplace Act | Company Policy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731520" y="43891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STATISTICS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731520" y="1371600"/>
            <a:ext cx="2377440" cy="2194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731520" y="1645920"/>
            <a:ext cx="2377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65%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914400" y="2560320"/>
            <a:ext cx="201168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all workplace accidents are related to substance abuse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383280" y="1371600"/>
            <a:ext cx="2377440" cy="2194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83280" y="1645920"/>
            <a:ext cx="2377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3–5×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3566160" y="2560320"/>
            <a:ext cx="201168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Impaired workers file workers' comp claims at 3 to 5 times the rate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035040" y="1371600"/>
            <a:ext cx="2377440" cy="2194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035040" y="1645920"/>
            <a:ext cx="2377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40%</a:t>
            </a:r>
            <a:endParaRPr lang="en-US" sz="3600" dirty="0"/>
          </a:p>
        </p:txBody>
      </p:sp>
      <p:sp>
        <p:nvSpPr>
          <p:cNvPr id="12" name="Text 10"/>
          <p:cNvSpPr/>
          <p:nvPr/>
        </p:nvSpPr>
        <p:spPr>
          <a:xfrm>
            <a:off x="6217920" y="2560320"/>
            <a:ext cx="201168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industrial fatalities involve alcohol or drug use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EFFECTS OF IMPAIRMENT ON JOBSITE SAFETY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822960"/>
            <a:ext cx="8046720" cy="393192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960120"/>
            <a:ext cx="73152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100"/>
              </a:lnSpc>
              <a:spcAft>
                <a:spcPts val="500"/>
              </a:spcAft>
              <a:buSzPct val="100000"/>
              <a:buChar char="▪"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Slowed Reaction Time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impaired workers cannot respond quickly to hazards, moving equipment, or emergency signals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Poor Judgment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drugs and alcohol reduce risk perception — impaired workers take shortcuts and ignore safety procedures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Loss of Coordination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balance, fine motor skills, and spatial awareness deteriorate, increasing fall and struck-by risk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Reduced Alertness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drowsiness, tunnel vision, and inability to concentrate put the worker and everyone nearby at risk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Prescription Medications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opioids, muscle relaxants, sedatives, and some antihistamines can impair just as severely as illegal drugs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Responsibility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inform your supervisor if a prescribed medication may affect your ability to work safely — before starting your shift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TESTING, CONSEQUENCES, AND ZERO TOLERANCE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822960"/>
            <a:ext cx="8046720" cy="393192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960120"/>
            <a:ext cx="73152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100"/>
              </a:lnSpc>
              <a:spcAft>
                <a:spcPts val="500"/>
              </a:spcAft>
              <a:buSzPct val="100000"/>
              <a:buChar char="▪"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Pre-Employment Testing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drug screening is required before starting work on any project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Random Testing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unannounced random testing may occur at any time during employment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Post-Incident Testing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mandatory drug and alcohol testing after any recordable incident or near-miss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Reasonable Suspicion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supervisors trained to recognize impairment signs may require immediate testing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Consequences of Violation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positive test, refusal to test, or tampering results in immediate removal from site and potential termination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 Tolerance Policy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possession, use, sale, or being under the influence of drugs or alcohol on the jobsite is strictly prohibited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REPORTING CONCERNS AND EAP RESOURCES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822960"/>
            <a:ext cx="8046720" cy="393192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960120"/>
            <a:ext cx="73152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100"/>
              </a:lnSpc>
              <a:spcAft>
                <a:spcPts val="500"/>
              </a:spcAft>
              <a:buSzPct val="100000"/>
              <a:buChar char="▪"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to Report Concerns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if you suspect a coworker is impaired, report it to your supervisor or safety manager immediately and confidentially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Are Not Being Disloyal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reporting a concern may save that person's life and the lives of everyone working around them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Employee Assistance Program (EAP)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free, confidential counseling and support services available to all employees and their families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EAP Covers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substance abuse, mental health, stress management, financial counseling, and family issues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Voluntary Self-Referral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employees who seek help voluntarily before a policy violation may be eligible for assistance rather than discipline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Role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keep yourself and your coworkers safe — look out for each other, speak up, and never cover for impaired behavior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CHECK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914400"/>
            <a:ext cx="8046720" cy="1097280"/>
          </a:xfrm>
          <a:prstGeom prst="roundRect">
            <a:avLst>
              <a:gd name="adj" fmla="val 8333"/>
            </a:avLst>
          </a:prstGeom>
          <a:solidFill>
            <a:srgbClr val="1B2A4A"/>
          </a:solidFill>
          <a:ln/>
        </p:spPr>
      </p:sp>
      <p:sp>
        <p:nvSpPr>
          <p:cNvPr id="5" name="Text 3"/>
          <p:cNvSpPr/>
          <p:nvPr/>
        </p:nvSpPr>
        <p:spPr>
          <a:xfrm>
            <a:off x="914400" y="914400"/>
            <a:ext cx="73152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should you do if a prescription medication you are taking may affect your ability to work safely?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8046720" cy="1645920"/>
          </a:xfrm>
          <a:prstGeom prst="roundRect">
            <a:avLst>
              <a:gd name="adj" fmla="val 555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914400" y="2377440"/>
            <a:ext cx="73152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A) Take half the dose so you can still work</a:t>
            </a:r>
            <a:endParaRPr lang="en-US" sz="1400" dirty="0"/>
          </a:p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B) Inform your supervisor before starting your shift</a:t>
            </a:r>
            <a:endParaRPr lang="en-US" sz="1400" dirty="0"/>
          </a:p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C) Only tell someone if you feel impaired</a:t>
            </a:r>
            <a:endParaRPr lang="en-US" sz="1400" dirty="0"/>
          </a:p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D) There is no requirement to disclose prescriptions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548640" y="4160520"/>
            <a:ext cx="8046720" cy="594360"/>
          </a:xfrm>
          <a:prstGeom prst="roundRect">
            <a:avLst>
              <a:gd name="adj" fmla="val 15385"/>
            </a:avLst>
          </a:prstGeom>
          <a:solidFill>
            <a:srgbClr val="FDF4E1"/>
          </a:solidFill>
          <a:ln/>
        </p:spPr>
      </p:sp>
      <p:sp>
        <p:nvSpPr>
          <p:cNvPr id="9" name="Text 7"/>
          <p:cNvSpPr/>
          <p:nvPr/>
        </p:nvSpPr>
        <p:spPr>
          <a:xfrm>
            <a:off x="914400" y="4160520"/>
            <a:ext cx="73152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D495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</a:t>
            </a:r>
            <a:pPr algn="l" indent="0" marL="0">
              <a:buNone/>
            </a:pPr>
            <a:r>
              <a:rPr lang="en-US" sz="13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B) Inform your supervisor before starting your shift — it is your responsibility to report any medication that may impair job performance.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DRUG &amp; ALCOHOL AWARENESS — SIGN-OFF</a:t>
            </a:r>
            <a:endParaRPr lang="en-US" sz="2200" dirty="0"/>
          </a:p>
        </p:txBody>
      </p:sp>
      <p:sp>
        <p:nvSpPr>
          <p:cNvPr id="3" name="Text 1"/>
          <p:cNvSpPr/>
          <p:nvPr/>
        </p:nvSpPr>
        <p:spPr>
          <a:xfrm>
            <a:off x="731520" y="9144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attendees must print and sign below to confirm understanding of this topic.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371600"/>
          <a:ext cx="822960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200400"/>
                <a:gridCol w="1371600"/>
              </a:tblGrid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spc="2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2026-03-16T01:04:11Z</dcterms:created>
  <dcterms:modified xsi:type="dcterms:W3CDTF">2026-03-16T01:04:11Z</dcterms:modified>
</cp:coreProperties>
</file>