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notesMasterIdLst>
    <p:notesMasterId r:id="rId9"/>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esProps" Target="presProps.xml"/><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hyperlink" Target="https://www.osha.gov/silica-crystalline" TargetMode="External"/><Relationship Id="rId2" Type="http://schemas.openxmlformats.org/officeDocument/2006/relationships/hyperlink" Target="https://www.cdc.gov/niosh/topics/silica/" TargetMode="External"/><Relationship Id="rId3" Type="http://schemas.openxmlformats.org/officeDocument/2006/relationships/slideLayout" Target="../slideLayouts/slideLayout1.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hyperlink" Target="https://www.osha.gov/laws-regs/regulations/standardnumber/1926/1926.1153" TargetMode="External"/><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hyperlink" Target="https://www.osha.gov/silica-crystalline/table-1" TargetMode="External"/><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hyperlink" Target="https://www.osha.gov/laws-regs/regulations/standardnumber/1926/1926.1153" TargetMode="External"/><Relationship Id="rId2" Type="http://schemas.openxmlformats.org/officeDocument/2006/relationships/hyperlink" Target="https://www.osha.gov/laws-regs/regulations/standardnumber/1910/1910.134" TargetMode="External"/><Relationship Id="rId3" Type="http://schemas.openxmlformats.org/officeDocument/2006/relationships/slideLayout" Target="../slideLayouts/slideLayout1.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B2A4A"/>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E8A838"/>
          </a:solidFill>
          <a:ln/>
        </p:spPr>
      </p:sp>
      <p:sp>
        <p:nvSpPr>
          <p:cNvPr id="3" name="Text 1"/>
          <p:cNvSpPr/>
          <p:nvPr/>
        </p:nvSpPr>
        <p:spPr>
          <a:xfrm>
            <a:off x="457200" y="365760"/>
            <a:ext cx="8229600" cy="365760"/>
          </a:xfrm>
          <a:prstGeom prst="rect">
            <a:avLst/>
          </a:prstGeom>
          <a:noFill/>
          <a:ln/>
        </p:spPr>
        <p:txBody>
          <a:bodyPr wrap="square" lIns="0" tIns="0" rIns="0" bIns="0" rtlCol="0" anchor="ctr"/>
          <a:lstStyle/>
          <a:p>
            <a:pPr algn="l" indent="0" marL="0">
              <a:buNone/>
            </a:pPr>
            <a:r>
              <a:rPr lang="en-US" sz="1400" b="1" spc="300" kern="0" dirty="0">
                <a:solidFill>
                  <a:srgbClr val="E8A838"/>
                </a:solidFill>
                <a:latin typeface="Calibri" pitchFamily="34" charset="0"/>
                <a:ea typeface="Calibri" pitchFamily="34" charset="-122"/>
                <a:cs typeface="Calibri" pitchFamily="34" charset="-120"/>
              </a:rPr>
              <a:t>FORBES SAFETY SOLUTIONS</a:t>
            </a:r>
            <a:endParaRPr lang="en-US" sz="1400" dirty="0"/>
          </a:p>
        </p:txBody>
      </p:sp>
      <p:sp>
        <p:nvSpPr>
          <p:cNvPr id="4" name="Text 2"/>
          <p:cNvSpPr/>
          <p:nvPr/>
        </p:nvSpPr>
        <p:spPr>
          <a:xfrm>
            <a:off x="457200" y="1097280"/>
            <a:ext cx="8229600" cy="2011680"/>
          </a:xfrm>
          <a:prstGeom prst="rect">
            <a:avLst/>
          </a:prstGeom>
          <a:noFill/>
          <a:ln/>
        </p:spPr>
        <p:txBody>
          <a:bodyPr wrap="square" lIns="0" tIns="0" rIns="0" bIns="0" rtlCol="0" anchor="ctr"/>
          <a:lstStyle/>
          <a:p>
            <a:pPr algn="l" indent="0" marL="0">
              <a:lnSpc>
                <a:spcPts val="5600"/>
              </a:lnSpc>
              <a:buNone/>
            </a:pPr>
            <a:r>
              <a:rPr lang="en-US" sz="4800" b="1" dirty="0">
                <a:solidFill>
                  <a:srgbClr val="FFFFFF"/>
                </a:solidFill>
                <a:latin typeface="Calibri" pitchFamily="34" charset="0"/>
                <a:ea typeface="Calibri" pitchFamily="34" charset="-122"/>
                <a:cs typeface="Calibri" pitchFamily="34" charset="-120"/>
              </a:rPr>
              <a:t>SILICA DUST</a:t>
            </a:r>
            <a:endParaRPr lang="en-US" sz="4800" dirty="0"/>
          </a:p>
          <a:p>
            <a:pPr algn="l" indent="0" marL="0">
              <a:lnSpc>
                <a:spcPts val="5600"/>
              </a:lnSpc>
              <a:buNone/>
            </a:pPr>
            <a:r>
              <a:rPr lang="en-US" sz="4800" b="1" dirty="0">
                <a:solidFill>
                  <a:srgbClr val="FFFFFF"/>
                </a:solidFill>
                <a:latin typeface="Calibri" pitchFamily="34" charset="0"/>
                <a:ea typeface="Calibri" pitchFamily="34" charset="-122"/>
                <a:cs typeface="Calibri" pitchFamily="34" charset="-120"/>
              </a:rPr>
              <a:t>EXPOSURE</a:t>
            </a:r>
            <a:endParaRPr lang="en-US" sz="4800" dirty="0"/>
          </a:p>
        </p:txBody>
      </p:sp>
      <p:sp>
        <p:nvSpPr>
          <p:cNvPr id="5" name="Text 3"/>
          <p:cNvSpPr/>
          <p:nvPr/>
        </p:nvSpPr>
        <p:spPr>
          <a:xfrm>
            <a:off x="457200" y="3108960"/>
            <a:ext cx="8229600" cy="365760"/>
          </a:xfrm>
          <a:prstGeom prst="rect">
            <a:avLst/>
          </a:prstGeom>
          <a:noFill/>
          <a:ln/>
        </p:spPr>
        <p:txBody>
          <a:bodyPr wrap="square" lIns="0" tIns="0" rIns="0" bIns="0" rtlCol="0" anchor="ctr"/>
          <a:lstStyle/>
          <a:p>
            <a:pPr algn="l" indent="0" marL="0">
              <a:buNone/>
            </a:pPr>
            <a:r>
              <a:rPr lang="en-US" sz="1600" dirty="0">
                <a:solidFill>
                  <a:srgbClr val="E8A838"/>
                </a:solidFill>
                <a:latin typeface="Calibri" pitchFamily="34" charset="0"/>
                <a:ea typeface="Calibri" pitchFamily="34" charset="-122"/>
                <a:cs typeface="Calibri" pitchFamily="34" charset="-120"/>
              </a:rPr>
              <a:t>Toolbox Talk  |  29 CFR 1926.1153</a:t>
            </a:r>
            <a:endParaRPr lang="en-US" sz="1600" dirty="0"/>
          </a:p>
        </p:txBody>
      </p:sp>
      <p:sp>
        <p:nvSpPr>
          <p:cNvPr id="6" name="Shape 4"/>
          <p:cNvSpPr/>
          <p:nvPr/>
        </p:nvSpPr>
        <p:spPr>
          <a:xfrm>
            <a:off x="0" y="5088636"/>
            <a:ext cx="9144000" cy="54864"/>
          </a:xfrm>
          <a:prstGeom prst="rect">
            <a:avLst/>
          </a:prstGeom>
          <a:solidFill>
            <a:srgbClr val="E8A838"/>
          </a:solidFill>
          <a:ln/>
        </p:spPr>
      </p:sp>
      <p:sp>
        <p:nvSpPr>
          <p:cNvPr id="7" name="Text 5"/>
          <p:cNvSpPr/>
          <p:nvPr/>
        </p:nvSpPr>
        <p:spPr>
          <a:xfrm>
            <a:off x="457200" y="4114800"/>
            <a:ext cx="4572000" cy="320040"/>
          </a:xfrm>
          <a:prstGeom prst="rect">
            <a:avLst/>
          </a:prstGeom>
          <a:noFill/>
          <a:ln/>
        </p:spPr>
        <p:txBody>
          <a:bodyPr wrap="square" lIns="0" tIns="0" rIns="0" bIns="0" rtlCol="0" anchor="ctr"/>
          <a:lstStyle/>
          <a:p>
            <a:pPr algn="l" indent="0" marL="0">
              <a:buNone/>
            </a:pPr>
            <a:r>
              <a:rPr lang="en-US" sz="1400" dirty="0">
                <a:solidFill>
                  <a:srgbClr val="FFFFFF"/>
                </a:solidFill>
                <a:latin typeface="Calibri" pitchFamily="34" charset="0"/>
                <a:ea typeface="Calibri" pitchFamily="34" charset="-122"/>
                <a:cs typeface="Calibri" pitchFamily="34" charset="-120"/>
              </a:rPr>
              <a:t>[Company Name]</a:t>
            </a:r>
            <a:endParaRPr lang="en-US" sz="1400" dirty="0"/>
          </a:p>
        </p:txBody>
      </p:sp>
      <p:sp>
        <p:nvSpPr>
          <p:cNvPr id="8" name="Text 6"/>
          <p:cNvSpPr/>
          <p:nvPr/>
        </p:nvSpPr>
        <p:spPr>
          <a:xfrm>
            <a:off x="457200" y="4480560"/>
            <a:ext cx="4572000" cy="320040"/>
          </a:xfrm>
          <a:prstGeom prst="rect">
            <a:avLst/>
          </a:prstGeom>
          <a:noFill/>
          <a:ln/>
        </p:spPr>
        <p:txBody>
          <a:bodyPr wrap="square" lIns="0" tIns="0" rIns="0" bIns="0" rtlCol="0" anchor="ctr"/>
          <a:lstStyle/>
          <a:p>
            <a:pPr algn="l" indent="0" marL="0">
              <a:buNone/>
            </a:pPr>
            <a:r>
              <a:rPr lang="en-US" sz="1400" dirty="0">
                <a:solidFill>
                  <a:srgbClr val="FFFFFF"/>
                </a:solidFill>
                <a:latin typeface="Calibri" pitchFamily="34" charset="0"/>
                <a:ea typeface="Calibri" pitchFamily="34" charset="-122"/>
                <a:cs typeface="Calibri" pitchFamily="34" charset="-120"/>
              </a:rPr>
              <a:t>[Date]</a:t>
            </a:r>
            <a:endParaRPr lang="en-US"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5F6F8"/>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1B2A4A"/>
          </a:solidFill>
          <a:ln/>
        </p:spPr>
      </p:sp>
      <p:sp>
        <p:nvSpPr>
          <p:cNvPr id="3" name="Text 1"/>
          <p:cNvSpPr/>
          <p:nvPr/>
        </p:nvSpPr>
        <p:spPr>
          <a:xfrm>
            <a:off x="457200" y="137160"/>
            <a:ext cx="8229600" cy="548640"/>
          </a:xfrm>
          <a:prstGeom prst="rect">
            <a:avLst/>
          </a:prstGeom>
          <a:noFill/>
          <a:ln/>
        </p:spPr>
        <p:txBody>
          <a:bodyPr wrap="square" lIns="0" tIns="0" rIns="0" bIns="0" rtlCol="0" anchor="ctr"/>
          <a:lstStyle/>
          <a:p>
            <a:pPr algn="l" indent="0" marL="0">
              <a:buNone/>
            </a:pPr>
            <a:r>
              <a:rPr lang="en-US" sz="2400" b="1" dirty="0">
                <a:solidFill>
                  <a:srgbClr val="FFFFFF"/>
                </a:solidFill>
                <a:latin typeface="Calibri" pitchFamily="34" charset="0"/>
                <a:ea typeface="Calibri" pitchFamily="34" charset="-122"/>
                <a:cs typeface="Calibri" pitchFamily="34" charset="-120"/>
              </a:rPr>
              <a:t>WHY THIS MATTERS</a:t>
            </a:r>
            <a:endParaRPr lang="en-US" sz="2400" dirty="0"/>
          </a:p>
        </p:txBody>
      </p:sp>
      <p:sp>
        <p:nvSpPr>
          <p:cNvPr id="4" name="Shape 2"/>
          <p:cNvSpPr/>
          <p:nvPr/>
        </p:nvSpPr>
        <p:spPr>
          <a:xfrm>
            <a:off x="457200" y="1097280"/>
            <a:ext cx="2560320" cy="1645920"/>
          </a:xfrm>
          <a:prstGeom prst="rect">
            <a:avLst/>
          </a:prstGeom>
          <a:solidFill>
            <a:srgbClr val="FFFFFF"/>
          </a:solidFill>
          <a:ln/>
          <a:effectLst>
            <a:outerShdw sx="100000" sy="100000" kx="0" ky="0" algn="bl" rotWithShape="0" blurRad="50800" dist="12700" dir="10800000">
              <a:srgbClr val="000000">
                <a:alpha val="8000"/>
              </a:srgbClr>
            </a:outerShdw>
          </a:effectLst>
        </p:spPr>
      </p:sp>
      <p:sp>
        <p:nvSpPr>
          <p:cNvPr id="5" name="Text 3"/>
          <p:cNvSpPr/>
          <p:nvPr/>
        </p:nvSpPr>
        <p:spPr>
          <a:xfrm>
            <a:off x="457200" y="1280160"/>
            <a:ext cx="2560320" cy="640080"/>
          </a:xfrm>
          <a:prstGeom prst="rect">
            <a:avLst/>
          </a:prstGeom>
          <a:noFill/>
          <a:ln/>
        </p:spPr>
        <p:txBody>
          <a:bodyPr wrap="square" lIns="0" tIns="0" rIns="0" bIns="0" rtlCol="0" anchor="ctr"/>
          <a:lstStyle/>
          <a:p>
            <a:pPr algn="ctr" indent="0" marL="0">
              <a:buNone/>
            </a:pPr>
            <a:r>
              <a:rPr lang="en-US" sz="3600" b="1" dirty="0">
                <a:solidFill>
                  <a:srgbClr val="E8A838"/>
                </a:solidFill>
                <a:latin typeface="Calibri" pitchFamily="34" charset="0"/>
                <a:ea typeface="Calibri" pitchFamily="34" charset="-122"/>
                <a:cs typeface="Calibri" pitchFamily="34" charset="-120"/>
              </a:rPr>
              <a:t>2M+</a:t>
            </a:r>
            <a:endParaRPr lang="en-US" sz="3600" dirty="0"/>
          </a:p>
        </p:txBody>
      </p:sp>
      <p:sp>
        <p:nvSpPr>
          <p:cNvPr id="6" name="Text 4"/>
          <p:cNvSpPr/>
          <p:nvPr/>
        </p:nvSpPr>
        <p:spPr>
          <a:xfrm>
            <a:off x="594360" y="1920240"/>
            <a:ext cx="2286000" cy="640080"/>
          </a:xfrm>
          <a:prstGeom prst="rect">
            <a:avLst/>
          </a:prstGeom>
          <a:noFill/>
          <a:ln/>
        </p:spPr>
        <p:txBody>
          <a:bodyPr wrap="square" lIns="0" tIns="0" rIns="0" bIns="0" rtlCol="0" anchor="ctr"/>
          <a:lstStyle/>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Construction workers</a:t>
            </a:r>
            <a:endParaRPr lang="en-US" sz="1200" dirty="0"/>
          </a:p>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exposed to silica dust</a:t>
            </a:r>
            <a:endParaRPr lang="en-US" sz="1200" dirty="0"/>
          </a:p>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in the U.S. annually</a:t>
            </a:r>
            <a:endParaRPr lang="en-US" sz="1200" dirty="0"/>
          </a:p>
        </p:txBody>
      </p:sp>
      <p:sp>
        <p:nvSpPr>
          <p:cNvPr id="7" name="Shape 5"/>
          <p:cNvSpPr/>
          <p:nvPr/>
        </p:nvSpPr>
        <p:spPr>
          <a:xfrm>
            <a:off x="3291840" y="1097280"/>
            <a:ext cx="2560320" cy="1645920"/>
          </a:xfrm>
          <a:prstGeom prst="rect">
            <a:avLst/>
          </a:prstGeom>
          <a:solidFill>
            <a:srgbClr val="FFFFFF"/>
          </a:solidFill>
          <a:ln/>
          <a:effectLst>
            <a:outerShdw sx="100000" sy="100000" kx="0" ky="0" algn="bl" rotWithShape="0" blurRad="50800" dist="12700" dir="10800000">
              <a:srgbClr val="000000">
                <a:alpha val="8000"/>
              </a:srgbClr>
            </a:outerShdw>
          </a:effectLst>
        </p:spPr>
      </p:sp>
      <p:sp>
        <p:nvSpPr>
          <p:cNvPr id="8" name="Text 6"/>
          <p:cNvSpPr/>
          <p:nvPr/>
        </p:nvSpPr>
        <p:spPr>
          <a:xfrm>
            <a:off x="3291840" y="1280160"/>
            <a:ext cx="2560320" cy="640080"/>
          </a:xfrm>
          <a:prstGeom prst="rect">
            <a:avLst/>
          </a:prstGeom>
          <a:noFill/>
          <a:ln/>
        </p:spPr>
        <p:txBody>
          <a:bodyPr wrap="square" lIns="0" tIns="0" rIns="0" bIns="0" rtlCol="0" anchor="ctr"/>
          <a:lstStyle/>
          <a:p>
            <a:pPr algn="ctr" indent="0" marL="0">
              <a:buNone/>
            </a:pPr>
            <a:r>
              <a:rPr lang="en-US" sz="3600" b="1" dirty="0">
                <a:solidFill>
                  <a:srgbClr val="E8A838"/>
                </a:solidFill>
                <a:latin typeface="Calibri" pitchFamily="34" charset="0"/>
                <a:ea typeface="Calibri" pitchFamily="34" charset="-122"/>
                <a:cs typeface="Calibri" pitchFamily="34" charset="-120"/>
              </a:rPr>
              <a:t>100%</a:t>
            </a:r>
            <a:endParaRPr lang="en-US" sz="3600" dirty="0"/>
          </a:p>
        </p:txBody>
      </p:sp>
      <p:sp>
        <p:nvSpPr>
          <p:cNvPr id="9" name="Text 7"/>
          <p:cNvSpPr/>
          <p:nvPr/>
        </p:nvSpPr>
        <p:spPr>
          <a:xfrm>
            <a:off x="3429000" y="1920240"/>
            <a:ext cx="2286000" cy="640080"/>
          </a:xfrm>
          <a:prstGeom prst="rect">
            <a:avLst/>
          </a:prstGeom>
          <a:noFill/>
          <a:ln/>
        </p:spPr>
        <p:txBody>
          <a:bodyPr wrap="square" lIns="0" tIns="0" rIns="0" bIns="0" rtlCol="0" anchor="ctr"/>
          <a:lstStyle/>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Silicosis is irreversible</a:t>
            </a:r>
            <a:endParaRPr lang="en-US" sz="1200" dirty="0"/>
          </a:p>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and has no cure —</a:t>
            </a:r>
            <a:endParaRPr lang="en-US" sz="1200" dirty="0"/>
          </a:p>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prevention is critical</a:t>
            </a:r>
            <a:endParaRPr lang="en-US" sz="1200" dirty="0"/>
          </a:p>
        </p:txBody>
      </p:sp>
      <p:sp>
        <p:nvSpPr>
          <p:cNvPr id="10" name="Shape 8"/>
          <p:cNvSpPr/>
          <p:nvPr/>
        </p:nvSpPr>
        <p:spPr>
          <a:xfrm>
            <a:off x="6126480" y="1097280"/>
            <a:ext cx="2560320" cy="1645920"/>
          </a:xfrm>
          <a:prstGeom prst="rect">
            <a:avLst/>
          </a:prstGeom>
          <a:solidFill>
            <a:srgbClr val="FFFFFF"/>
          </a:solidFill>
          <a:ln/>
          <a:effectLst>
            <a:outerShdw sx="100000" sy="100000" kx="0" ky="0" algn="bl" rotWithShape="0" blurRad="50800" dist="12700" dir="10800000">
              <a:srgbClr val="000000">
                <a:alpha val="8000"/>
              </a:srgbClr>
            </a:outerShdw>
          </a:effectLst>
        </p:spPr>
      </p:sp>
      <p:sp>
        <p:nvSpPr>
          <p:cNvPr id="11" name="Text 9"/>
          <p:cNvSpPr/>
          <p:nvPr/>
        </p:nvSpPr>
        <p:spPr>
          <a:xfrm>
            <a:off x="6126480" y="1280160"/>
            <a:ext cx="2560320" cy="640080"/>
          </a:xfrm>
          <a:prstGeom prst="rect">
            <a:avLst/>
          </a:prstGeom>
          <a:noFill/>
          <a:ln/>
        </p:spPr>
        <p:txBody>
          <a:bodyPr wrap="square" lIns="0" tIns="0" rIns="0" bIns="0" rtlCol="0" anchor="ctr"/>
          <a:lstStyle/>
          <a:p>
            <a:pPr algn="ctr" indent="0" marL="0">
              <a:buNone/>
            </a:pPr>
            <a:r>
              <a:rPr lang="en-US" sz="3600" b="1" dirty="0">
                <a:solidFill>
                  <a:srgbClr val="E8A838"/>
                </a:solidFill>
                <a:latin typeface="Calibri" pitchFamily="34" charset="0"/>
                <a:ea typeface="Calibri" pitchFamily="34" charset="-122"/>
                <a:cs typeface="Calibri" pitchFamily="34" charset="-120"/>
              </a:rPr>
              <a:t>#1</a:t>
            </a:r>
            <a:endParaRPr lang="en-US" sz="3600" dirty="0"/>
          </a:p>
        </p:txBody>
      </p:sp>
      <p:sp>
        <p:nvSpPr>
          <p:cNvPr id="12" name="Text 10"/>
          <p:cNvSpPr/>
          <p:nvPr/>
        </p:nvSpPr>
        <p:spPr>
          <a:xfrm>
            <a:off x="6263640" y="1920240"/>
            <a:ext cx="2286000" cy="640080"/>
          </a:xfrm>
          <a:prstGeom prst="rect">
            <a:avLst/>
          </a:prstGeom>
          <a:noFill/>
          <a:ln/>
        </p:spPr>
        <p:txBody>
          <a:bodyPr wrap="square" lIns="0" tIns="0" rIns="0" bIns="0" rtlCol="0" anchor="ctr"/>
          <a:lstStyle/>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Leading cause of</a:t>
            </a:r>
            <a:endParaRPr lang="en-US" sz="1200" dirty="0"/>
          </a:p>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occupational lung</a:t>
            </a:r>
            <a:endParaRPr lang="en-US" sz="1200" dirty="0"/>
          </a:p>
          <a:p>
            <a:pPr algn="ctr" indent="0" marL="0">
              <a:lnSpc>
                <a:spcPts val="1600"/>
              </a:lnSpc>
              <a:buNone/>
            </a:pPr>
            <a:r>
              <a:rPr lang="en-US" sz="1200" dirty="0">
                <a:solidFill>
                  <a:srgbClr val="1B2A4A"/>
                </a:solidFill>
                <a:latin typeface="Calibri" pitchFamily="34" charset="0"/>
                <a:ea typeface="Calibri" pitchFamily="34" charset="-122"/>
                <a:cs typeface="Calibri" pitchFamily="34" charset="-120"/>
              </a:rPr>
              <a:t>disease in construction</a:t>
            </a:r>
            <a:endParaRPr lang="en-US" sz="1200" dirty="0"/>
          </a:p>
        </p:txBody>
      </p:sp>
      <p:sp>
        <p:nvSpPr>
          <p:cNvPr id="13" name="Text 11"/>
          <p:cNvSpPr/>
          <p:nvPr/>
        </p:nvSpPr>
        <p:spPr>
          <a:xfrm>
            <a:off x="457200" y="3017520"/>
            <a:ext cx="8229600" cy="1371600"/>
          </a:xfrm>
          <a:prstGeom prst="rect">
            <a:avLst/>
          </a:prstGeom>
          <a:noFill/>
          <a:ln/>
        </p:spPr>
        <p:txBody>
          <a:bodyPr wrap="square" lIns="0" tIns="0" rIns="0" bIns="0" rtlCol="0" anchor="t"/>
          <a:lstStyle/>
          <a:p>
            <a:pPr algn="l" indent="0" marL="0">
              <a:lnSpc>
                <a:spcPts val="1800"/>
              </a:lnSpc>
              <a:buNone/>
            </a:pPr>
            <a:r>
              <a:rPr lang="en-US" sz="1600" b="1" dirty="0">
                <a:solidFill>
                  <a:srgbClr val="1B2A4A"/>
                </a:solidFill>
                <a:latin typeface="Calibri" pitchFamily="34" charset="0"/>
                <a:ea typeface="Calibri" pitchFamily="34" charset="-122"/>
                <a:cs typeface="Calibri" pitchFamily="34" charset="-120"/>
              </a:rPr>
              <a:t>What is Respirable Crystalline Silica?</a:t>
            </a:r>
            <a:endParaRPr lang="en-US" sz="1600" dirty="0"/>
          </a:p>
          <a:p>
            <a:pPr algn="l" indent="0" marL="0">
              <a:lnSpc>
                <a:spcPts val="1800"/>
              </a:lnSpc>
              <a:buNone/>
            </a:pPr>
            <a:endParaRPr lang="en-US" sz="1600" dirty="0"/>
          </a:p>
          <a:p>
            <a:pPr algn="l" indent="0" marL="0">
              <a:lnSpc>
                <a:spcPts val="1800"/>
              </a:lnSpc>
              <a:buNone/>
            </a:pPr>
            <a:r>
              <a:rPr lang="en-US" sz="1300" dirty="0">
                <a:solidFill>
                  <a:srgbClr val="6B7280"/>
                </a:solidFill>
                <a:latin typeface="Calibri" pitchFamily="34" charset="0"/>
                <a:ea typeface="Calibri" pitchFamily="34" charset="-122"/>
                <a:cs typeface="Calibri" pitchFamily="34" charset="-120"/>
              </a:rPr>
              <a:t>Silica is a mineral found in concrete, brick, block, mortar, stone, and sand. When these materials are cut, ground, drilled, or crushed, tiny dust particles become airborne and can be inhaled deep into the lungs — causing silicosis, lung cancer, COPD, and kidney disease.</a:t>
            </a:r>
            <a:endParaRPr lang="en-US" sz="1600" dirty="0"/>
          </a:p>
        </p:txBody>
      </p:sp>
      <p:sp>
        <p:nvSpPr>
          <p:cNvPr id="14" name="Text 12"/>
          <p:cNvSpPr/>
          <p:nvPr/>
        </p:nvSpPr>
        <p:spPr>
          <a:xfrm>
            <a:off x="457200" y="4663440"/>
            <a:ext cx="8229600" cy="274320"/>
          </a:xfrm>
          <a:prstGeom prst="rect">
            <a:avLst/>
          </a:prstGeom>
          <a:noFill/>
          <a:ln/>
        </p:spPr>
        <p:txBody>
          <a:bodyPr wrap="square" lIns="0" tIns="0" rIns="0" bIns="0" rtlCol="0" anchor="ctr"/>
          <a:lstStyle/>
          <a:p>
            <a:pPr algn="l" indent="0" marL="0">
              <a:buNone/>
            </a:pPr>
            <a:r>
              <a:rPr lang="en-US" sz="900" dirty="0">
                <a:solidFill>
                  <a:srgbClr val="6B7280"/>
                </a:solidFill>
                <a:latin typeface="Calibri" pitchFamily="34" charset="0"/>
                <a:ea typeface="Calibri" pitchFamily="34" charset="-122"/>
                <a:cs typeface="Calibri" pitchFamily="34" charset="-120"/>
              </a:rPr>
              <a:t>Source: </a:t>
            </a:r>
            <a:pPr algn="l" indent="0" marL="0">
              <a:buNone/>
            </a:pPr>
            <a:r>
              <a:rPr lang="en-US" sz="900" u="sng" dirty="0">
                <a:solidFill>
                  <a:srgbClr val="6B7280"/>
                </a:solidFill>
                <a:latin typeface="Calibri" pitchFamily="34" charset="0"/>
                <a:ea typeface="Calibri" pitchFamily="34" charset="-122"/>
                <a:cs typeface="Calibri" pitchFamily="34" charset="-120"/>
                <a:hlinkClick r:id="rId1" invalidUrl="" action="" tgtFrame="" tooltip="" history="1" highlightClick="0" endSnd="0">
                  <a:extLst>
                    <a:ext uri="{A12FA001-AC4F-418D-AE19-62706E023703}">
                      <ahyp:hlinkClr xmlns:ahyp="http://schemas.microsoft.com/office/drawing/2018/hyperlinkcolor" val="tx"/>
                    </a:ext>
                  </a:extLst>
                </a:hlinkClick>
              </a:rPr>
              <a:t>OSHA Silica Standard</a:t>
            </a:r>
            <a:pPr algn="l" indent="0" marL="0">
              <a:buNone/>
            </a:pPr>
            <a:r>
              <a:rPr lang="en-US" sz="900" dirty="0">
                <a:solidFill>
                  <a:srgbClr val="6B7280"/>
                </a:solidFill>
                <a:latin typeface="Calibri" pitchFamily="34" charset="0"/>
                <a:ea typeface="Calibri" pitchFamily="34" charset="-122"/>
                <a:cs typeface="Calibri" pitchFamily="34" charset="-120"/>
              </a:rPr>
              <a:t>, </a:t>
            </a:r>
            <a:pPr algn="l" indent="0" marL="0">
              <a:buNone/>
            </a:pPr>
            <a:r>
              <a:rPr lang="en-US" sz="900" u="sng" dirty="0">
                <a:solidFill>
                  <a:srgbClr val="6B7280"/>
                </a:solidFill>
                <a:latin typeface="Calibri" pitchFamily="34" charset="0"/>
                <a:ea typeface="Calibri" pitchFamily="34" charset="-122"/>
                <a:cs typeface="Calibri" pitchFamily="34" charset="-120"/>
                <a:hlinkClick r:id="rId2" invalidUrl="" action="" tgtFrame="" tooltip="" history="1" highlightClick="0" endSnd="0">
                  <a:extLst>
                    <a:ext uri="{A12FA001-AC4F-418D-AE19-62706E023703}">
                      <ahyp:hlinkClr xmlns:ahyp="http://schemas.microsoft.com/office/drawing/2018/hyperlinkcolor" val="tx"/>
                    </a:ext>
                  </a:extLst>
                </a:hlinkClick>
              </a:rPr>
              <a:t>CDC/NIOSH</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5F6F8"/>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1B2A4A"/>
          </a:solidFill>
          <a:ln/>
        </p:spPr>
      </p:sp>
      <p:sp>
        <p:nvSpPr>
          <p:cNvPr id="3" name="Text 1"/>
          <p:cNvSpPr/>
          <p:nvPr/>
        </p:nvSpPr>
        <p:spPr>
          <a:xfrm>
            <a:off x="457200" y="137160"/>
            <a:ext cx="8229600" cy="548640"/>
          </a:xfrm>
          <a:prstGeom prst="rect">
            <a:avLst/>
          </a:prstGeom>
          <a:noFill/>
          <a:ln/>
        </p:spPr>
        <p:txBody>
          <a:bodyPr wrap="square" lIns="0" tIns="0" rIns="0" bIns="0" rtlCol="0" anchor="ctr"/>
          <a:lstStyle/>
          <a:p>
            <a:pPr algn="l" indent="0" marL="0">
              <a:buNone/>
            </a:pPr>
            <a:r>
              <a:rPr lang="en-US" sz="2400" b="1" dirty="0">
                <a:solidFill>
                  <a:srgbClr val="FFFFFF"/>
                </a:solidFill>
                <a:latin typeface="Calibri" pitchFamily="34" charset="0"/>
                <a:ea typeface="Calibri" pitchFamily="34" charset="-122"/>
                <a:cs typeface="Calibri" pitchFamily="34" charset="-120"/>
              </a:rPr>
              <a:t>OSHA PEL &amp; COMMON EXPOSURE SOURCES</a:t>
            </a:r>
            <a:endParaRPr lang="en-US" sz="2400" dirty="0"/>
          </a:p>
        </p:txBody>
      </p:sp>
      <p:sp>
        <p:nvSpPr>
          <p:cNvPr id="4" name="Shape 2"/>
          <p:cNvSpPr/>
          <p:nvPr/>
        </p:nvSpPr>
        <p:spPr>
          <a:xfrm>
            <a:off x="457200" y="1051560"/>
            <a:ext cx="8229600" cy="822960"/>
          </a:xfrm>
          <a:prstGeom prst="rect">
            <a:avLst/>
          </a:prstGeom>
          <a:solidFill>
            <a:srgbClr val="1B2A4A"/>
          </a:solidFill>
          <a:ln/>
        </p:spPr>
      </p:sp>
      <p:sp>
        <p:nvSpPr>
          <p:cNvPr id="5" name="Text 3"/>
          <p:cNvSpPr/>
          <p:nvPr/>
        </p:nvSpPr>
        <p:spPr>
          <a:xfrm>
            <a:off x="640080" y="1051560"/>
            <a:ext cx="7863840" cy="822960"/>
          </a:xfrm>
          <a:prstGeom prst="rect">
            <a:avLst/>
          </a:prstGeom>
          <a:noFill/>
          <a:ln/>
        </p:spPr>
        <p:txBody>
          <a:bodyPr wrap="square" lIns="0" tIns="0" rIns="0" bIns="0" rtlCol="0" anchor="ctr"/>
          <a:lstStyle/>
          <a:p>
            <a:pPr algn="ctr" indent="0" marL="0">
              <a:buNone/>
            </a:pPr>
            <a:r>
              <a:rPr lang="en-US" sz="1600" b="1" dirty="0">
                <a:solidFill>
                  <a:srgbClr val="FFFFFF"/>
                </a:solidFill>
                <a:latin typeface="Calibri" pitchFamily="34" charset="0"/>
                <a:ea typeface="Calibri" pitchFamily="34" charset="-122"/>
                <a:cs typeface="Calibri" pitchFamily="34" charset="-120"/>
              </a:rPr>
              <a:t>OSHA Permissible Exposure Limit (PEL):  </a:t>
            </a:r>
            <a:pPr algn="ctr" indent="0" marL="0">
              <a:buNone/>
            </a:pPr>
            <a:r>
              <a:rPr lang="en-US" sz="2200" b="1" dirty="0">
                <a:solidFill>
                  <a:srgbClr val="E8A838"/>
                </a:solidFill>
                <a:latin typeface="Calibri" pitchFamily="34" charset="0"/>
                <a:ea typeface="Calibri" pitchFamily="34" charset="-122"/>
                <a:cs typeface="Calibri" pitchFamily="34" charset="-120"/>
              </a:rPr>
              <a:t>50 μg/m³</a:t>
            </a:r>
            <a:pPr algn="ctr" indent="0" marL="0">
              <a:buNone/>
            </a:pPr>
            <a:r>
              <a:rPr lang="en-US" sz="1400" dirty="0">
                <a:solidFill>
                  <a:srgbClr val="FFFFFF"/>
                </a:solidFill>
                <a:latin typeface="Calibri" pitchFamily="34" charset="0"/>
                <a:ea typeface="Calibri" pitchFamily="34" charset="-122"/>
                <a:cs typeface="Calibri" pitchFamily="34" charset="-120"/>
              </a:rPr>
              <a:t>  (8-hour TWA)</a:t>
            </a:r>
            <a:endParaRPr lang="en-US" sz="1600" dirty="0"/>
          </a:p>
        </p:txBody>
      </p:sp>
      <p:sp>
        <p:nvSpPr>
          <p:cNvPr id="6" name="Text 4"/>
          <p:cNvSpPr/>
          <p:nvPr/>
        </p:nvSpPr>
        <p:spPr>
          <a:xfrm>
            <a:off x="457200" y="2103120"/>
            <a:ext cx="3931920" cy="365760"/>
          </a:xfrm>
          <a:prstGeom prst="rect">
            <a:avLst/>
          </a:prstGeom>
          <a:noFill/>
          <a:ln/>
        </p:spPr>
        <p:txBody>
          <a:bodyPr wrap="square" lIns="0" tIns="0" rIns="0" bIns="0" rtlCol="0" anchor="ctr"/>
          <a:lstStyle/>
          <a:p>
            <a:pPr indent="0" marL="0">
              <a:buNone/>
            </a:pPr>
            <a:r>
              <a:rPr lang="en-US" sz="1600" b="1" dirty="0">
                <a:solidFill>
                  <a:srgbClr val="1B2A4A"/>
                </a:solidFill>
                <a:latin typeface="Calibri" pitchFamily="34" charset="0"/>
                <a:ea typeface="Calibri" pitchFamily="34" charset="-122"/>
                <a:cs typeface="Calibri" pitchFamily="34" charset="-120"/>
              </a:rPr>
              <a:t>Where Silica Is Found</a:t>
            </a:r>
            <a:endParaRPr lang="en-US" sz="1600" dirty="0"/>
          </a:p>
        </p:txBody>
      </p:sp>
      <p:sp>
        <p:nvSpPr>
          <p:cNvPr id="7" name="Text 5"/>
          <p:cNvSpPr/>
          <p:nvPr/>
        </p:nvSpPr>
        <p:spPr>
          <a:xfrm>
            <a:off x="457200" y="2560320"/>
            <a:ext cx="3931920" cy="2194560"/>
          </a:xfrm>
          <a:prstGeom prst="rect">
            <a:avLst/>
          </a:prstGeom>
          <a:noFill/>
          <a:ln/>
        </p:spPr>
        <p:txBody>
          <a:bodyPr wrap="square" lIns="0" tIns="0" rIns="0" bIns="0" rtlCol="0" anchor="t"/>
          <a:lstStyle/>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Concrete and cement products</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Brick, block, and mortar</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Natural stone and granite</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Sand and gravel</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Engineered stone countertops</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Asphalt (contains sand/aggregate)</a:t>
            </a:r>
            <a:endParaRPr lang="en-US" sz="1300" dirty="0"/>
          </a:p>
        </p:txBody>
      </p:sp>
      <p:sp>
        <p:nvSpPr>
          <p:cNvPr id="8" name="Text 6"/>
          <p:cNvSpPr/>
          <p:nvPr/>
        </p:nvSpPr>
        <p:spPr>
          <a:xfrm>
            <a:off x="4754880" y="2103120"/>
            <a:ext cx="3931920" cy="365760"/>
          </a:xfrm>
          <a:prstGeom prst="rect">
            <a:avLst/>
          </a:prstGeom>
          <a:noFill/>
          <a:ln/>
        </p:spPr>
        <p:txBody>
          <a:bodyPr wrap="square" lIns="0" tIns="0" rIns="0" bIns="0" rtlCol="0" anchor="ctr"/>
          <a:lstStyle/>
          <a:p>
            <a:pPr indent="0" marL="0">
              <a:buNone/>
            </a:pPr>
            <a:r>
              <a:rPr lang="en-US" sz="1600" b="1" dirty="0">
                <a:solidFill>
                  <a:srgbClr val="1B2A4A"/>
                </a:solidFill>
                <a:latin typeface="Calibri" pitchFamily="34" charset="0"/>
                <a:ea typeface="Calibri" pitchFamily="34" charset="-122"/>
                <a:cs typeface="Calibri" pitchFamily="34" charset="-120"/>
              </a:rPr>
              <a:t>High-Risk Tasks</a:t>
            </a:r>
            <a:endParaRPr lang="en-US" sz="1600" dirty="0"/>
          </a:p>
        </p:txBody>
      </p:sp>
      <p:sp>
        <p:nvSpPr>
          <p:cNvPr id="9" name="Text 7"/>
          <p:cNvSpPr/>
          <p:nvPr/>
        </p:nvSpPr>
        <p:spPr>
          <a:xfrm>
            <a:off x="4754880" y="2560320"/>
            <a:ext cx="3931920" cy="2194560"/>
          </a:xfrm>
          <a:prstGeom prst="rect">
            <a:avLst/>
          </a:prstGeom>
          <a:noFill/>
          <a:ln/>
        </p:spPr>
        <p:txBody>
          <a:bodyPr wrap="square" lIns="0" tIns="0" rIns="0" bIns="0" rtlCol="0" anchor="t"/>
          <a:lstStyle/>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Cutting concrete or masonry with a saw</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Grinding or polishing concrete surfaces</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Drilling into rock, concrete, or block</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Demolition of concrete structures</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Mixing dry concrete or mortar</a:t>
            </a:r>
            <a:endParaRPr lang="en-US" sz="1300" dirty="0"/>
          </a:p>
          <a:p>
            <a:pPr marL="342900" indent="-342900">
              <a:spcAft>
                <a:spcPts val="600"/>
              </a:spcAft>
              <a:buSzPct val="100000"/>
              <a:buChar char="▪"/>
            </a:pPr>
            <a:r>
              <a:rPr lang="en-US" sz="1300" dirty="0">
                <a:solidFill>
                  <a:srgbClr val="6B7280"/>
                </a:solidFill>
                <a:latin typeface="Calibri" pitchFamily="34" charset="0"/>
                <a:ea typeface="Calibri" pitchFamily="34" charset="-122"/>
                <a:cs typeface="Calibri" pitchFamily="34" charset="-120"/>
              </a:rPr>
              <a:t>Sweeping or blowing concrete dust</a:t>
            </a:r>
            <a:endParaRPr lang="en-US" sz="1300" dirty="0"/>
          </a:p>
        </p:txBody>
      </p:sp>
      <p:sp>
        <p:nvSpPr>
          <p:cNvPr id="10" name="Text 8"/>
          <p:cNvSpPr/>
          <p:nvPr/>
        </p:nvSpPr>
        <p:spPr>
          <a:xfrm>
            <a:off x="457200" y="4663440"/>
            <a:ext cx="8229600" cy="274320"/>
          </a:xfrm>
          <a:prstGeom prst="rect">
            <a:avLst/>
          </a:prstGeom>
          <a:noFill/>
          <a:ln/>
        </p:spPr>
        <p:txBody>
          <a:bodyPr wrap="square" lIns="0" tIns="0" rIns="0" bIns="0" rtlCol="0" anchor="ctr"/>
          <a:lstStyle/>
          <a:p>
            <a:pPr algn="l" indent="0" marL="0">
              <a:buNone/>
            </a:pPr>
            <a:r>
              <a:rPr lang="en-US" sz="900" dirty="0">
                <a:solidFill>
                  <a:srgbClr val="6B7280"/>
                </a:solidFill>
                <a:latin typeface="Calibri" pitchFamily="34" charset="0"/>
                <a:ea typeface="Calibri" pitchFamily="34" charset="-122"/>
                <a:cs typeface="Calibri" pitchFamily="34" charset="-120"/>
              </a:rPr>
              <a:t>Source: </a:t>
            </a:r>
            <a:pPr algn="l" indent="0" marL="0">
              <a:buNone/>
            </a:pPr>
            <a:r>
              <a:rPr lang="en-US" sz="900" u="sng" dirty="0">
                <a:solidFill>
                  <a:srgbClr val="6B7280"/>
                </a:solidFill>
                <a:latin typeface="Calibri" pitchFamily="34" charset="0"/>
                <a:ea typeface="Calibri" pitchFamily="34" charset="-122"/>
                <a:cs typeface="Calibri" pitchFamily="34" charset="-120"/>
                <a:hlinkClick r:id="rId1" invalidUrl="" action="" tgtFrame="" tooltip="" history="1" highlightClick="0" endSnd="0">
                  <a:extLst>
                    <a:ext uri="{A12FA001-AC4F-418D-AE19-62706E023703}">
                      <ahyp:hlinkClr xmlns:ahyp="http://schemas.microsoft.com/office/drawing/2018/hyperlinkcolor" val="tx"/>
                    </a:ext>
                  </a:extLst>
                </a:hlinkClick>
              </a:rPr>
              <a:t>29 CFR 1926.1153</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5F6F8"/>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1B2A4A"/>
          </a:solidFill>
          <a:ln/>
        </p:spPr>
      </p:sp>
      <p:sp>
        <p:nvSpPr>
          <p:cNvPr id="3" name="Text 1"/>
          <p:cNvSpPr/>
          <p:nvPr/>
        </p:nvSpPr>
        <p:spPr>
          <a:xfrm>
            <a:off x="457200" y="137160"/>
            <a:ext cx="8229600" cy="548640"/>
          </a:xfrm>
          <a:prstGeom prst="rect">
            <a:avLst/>
          </a:prstGeom>
          <a:noFill/>
          <a:ln/>
        </p:spPr>
        <p:txBody>
          <a:bodyPr wrap="square" lIns="0" tIns="0" rIns="0" bIns="0" rtlCol="0" anchor="ctr"/>
          <a:lstStyle/>
          <a:p>
            <a:pPr algn="l" indent="0" marL="0">
              <a:buNone/>
            </a:pPr>
            <a:r>
              <a:rPr lang="en-US" sz="2400" b="1" dirty="0">
                <a:solidFill>
                  <a:srgbClr val="FFFFFF"/>
                </a:solidFill>
                <a:latin typeface="Calibri" pitchFamily="34" charset="0"/>
                <a:ea typeface="Calibri" pitchFamily="34" charset="-122"/>
                <a:cs typeface="Calibri" pitchFamily="34" charset="-120"/>
              </a:rPr>
              <a:t>REQUIRED CONTROLS (TABLE 1 COMPLIANCE)</a:t>
            </a:r>
            <a:endParaRPr lang="en-US" sz="2400" dirty="0"/>
          </a:p>
        </p:txBody>
      </p:sp>
      <p:graphicFrame>
        <p:nvGraphicFramePr>
          <p:cNvPr id="5" name="Table 0"/>
          <p:cNvGraphicFramePr>
            <a:graphicFrameLocks noGrp="1"/>
          </p:cNvGraphicFramePr>
          <p:nvPr>
            <p:extLst>
              <p:ext uri="{D42A27DB-BD31-4B8C-83A1-F6EECF244321}">
                <p14:modId xmlns:p14="http://schemas.microsoft.com/office/powerpoint/2010/main" val="1579011935"/>
              </p:ext>
            </p:extLst>
          </p:nvPr>
        </p:nvGraphicFramePr>
        <p:xfrm>
          <a:off x="457200" y="1051560"/>
          <a:ext cx="8229600" cy="3657600"/>
        </p:xfrm>
        <a:graphic>
          <a:graphicData uri="http://schemas.openxmlformats.org/drawingml/2006/table">
            <a:tbl>
              <a:tblPr/>
              <a:tblGrid>
                <a:gridCol w="2743200"/>
                <a:gridCol w="3017520"/>
                <a:gridCol w="2468880"/>
              </a:tblGrid>
              <a:tr h="365760">
                <a:tc>
                  <a:txBody>
                    <a:bodyPr/>
                    <a:lstStyle/>
                    <a:p>
                      <a:pPr algn="l" indent="0" marL="0">
                        <a:buNone/>
                      </a:pPr>
                      <a:r>
                        <a:rPr lang="en-US" sz="1100" b="1" dirty="0">
                          <a:solidFill>
                            <a:srgbClr val="FFFFFF"/>
                          </a:solidFill>
                          <a:latin typeface="Calibri" pitchFamily="34" charset="0"/>
                          <a:ea typeface="Calibri" pitchFamily="34" charset="-122"/>
                          <a:cs typeface="Calibri" pitchFamily="34" charset="-120"/>
                        </a:rPr>
                        <a:t>Task / Equipment</a:t>
                      </a:r>
                      <a:endParaRPr lang="en-US" sz="11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solidFill>
                      <a:srgbClr val="1B2A4A"/>
                    </a:solidFill>
                  </a:tcPr>
                </a:tc>
                <a:tc>
                  <a:txBody>
                    <a:bodyPr/>
                    <a:lstStyle/>
                    <a:p>
                      <a:pPr algn="l" indent="0" marL="0">
                        <a:buNone/>
                      </a:pPr>
                      <a:r>
                        <a:rPr lang="en-US" sz="1100" b="1" dirty="0">
                          <a:solidFill>
                            <a:srgbClr val="FFFFFF"/>
                          </a:solidFill>
                          <a:latin typeface="Calibri" pitchFamily="34" charset="0"/>
                          <a:ea typeface="Calibri" pitchFamily="34" charset="-122"/>
                          <a:cs typeface="Calibri" pitchFamily="34" charset="-120"/>
                        </a:rPr>
                        <a:t>Engineering Control</a:t>
                      </a:r>
                      <a:endParaRPr lang="en-US" sz="11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solidFill>
                      <a:srgbClr val="1B2A4A"/>
                    </a:solidFill>
                  </a:tcPr>
                </a:tc>
                <a:tc>
                  <a:txBody>
                    <a:bodyPr/>
                    <a:lstStyle/>
                    <a:p>
                      <a:pPr algn="l" indent="0" marL="0">
                        <a:buNone/>
                      </a:pPr>
                      <a:r>
                        <a:rPr lang="en-US" sz="1100" b="1" dirty="0">
                          <a:solidFill>
                            <a:srgbClr val="FFFFFF"/>
                          </a:solidFill>
                          <a:latin typeface="Calibri" pitchFamily="34" charset="0"/>
                          <a:ea typeface="Calibri" pitchFamily="34" charset="-122"/>
                          <a:cs typeface="Calibri" pitchFamily="34" charset="-120"/>
                        </a:rPr>
                        <a:t>Respiratory Protection</a:t>
                      </a:r>
                      <a:endParaRPr lang="en-US" sz="11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solidFill>
                      <a:srgbClr val="1B2A4A"/>
                    </a:solidFill>
                  </a:tcPr>
                </a:tc>
              </a:tr>
              <a:tr h="502920">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Handheld power saw</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Integrated water delivery</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to suppress dust</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None when controls used</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per Table 1</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r>
              <a:tr h="502920">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Walk-behind saw</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Integrated water delivery</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to suppress dust</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None when controls used</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per Table 1</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r>
              <a:tr h="502920">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Jackhammer / Breaker</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Continuous water feed</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at point of impact</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APF 10 respirator</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when controls used</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r>
              <a:tr h="502920">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Grinder (4.5" or smaller)</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Vacuum with HEPA filter</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attached to guard</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APF 10 respirator</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when controls used</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r>
              <a:tr h="502920">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Drill (handheld)</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Vacuum with HEPA filter</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or water delivery</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None when controls used</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per Table 1</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r>
              <a:tr h="502920">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Indoor sweeping / cleanup</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Wet sweeping or</a:t>
                      </a:r>
                      <a:endParaRPr lang="en-US" sz="1000" dirty="0">
                        <a:latin typeface="Calibri" charset="0"/>
                        <a:ea typeface="Calibri" charset="0"/>
                        <a:cs typeface="Calibri" charset="0"/>
                      </a:endParaRPr>
                    </a:p>
                    <a:p>
                      <a:pPr algn="l" indent="0" marL="0">
                        <a:buNone/>
                      </a:pPr>
                      <a:r>
                        <a:rPr lang="en-US" sz="1000" dirty="0">
                          <a:solidFill>
                            <a:srgbClr val="1B2A4A"/>
                          </a:solidFill>
                          <a:latin typeface="Calibri" pitchFamily="34" charset="0"/>
                          <a:ea typeface="Calibri" pitchFamily="34" charset="-122"/>
                          <a:cs typeface="Calibri" pitchFamily="34" charset="-120"/>
                        </a:rPr>
                        <a:t>HEPA-filtered vacuum</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c>
                  <a:txBody>
                    <a:bodyPr/>
                    <a:lstStyle/>
                    <a:p>
                      <a:pPr algn="l" indent="0" marL="0">
                        <a:buNone/>
                      </a:pPr>
                      <a:r>
                        <a:rPr lang="en-US" sz="1000" dirty="0">
                          <a:solidFill>
                            <a:srgbClr val="1B2A4A"/>
                          </a:solidFill>
                          <a:latin typeface="Calibri" pitchFamily="34" charset="0"/>
                          <a:ea typeface="Calibri" pitchFamily="34" charset="-122"/>
                          <a:cs typeface="Calibri" pitchFamily="34" charset="-120"/>
                        </a:rPr>
                        <a:t>APF 10 respirator</a:t>
                      </a:r>
                      <a:endParaRPr lang="en-US" sz="1000" dirty="0">
                        <a:latin typeface="Calibri" charset="0"/>
                        <a:ea typeface="Calibri" charset="0"/>
                        <a:cs typeface="Calibri" charset="0"/>
                      </a:endParaRPr>
                    </a:p>
                  </a:txBody>
                  <a:tcPr marL="91440" marR="91440" marT="45720" marB="45720" anchor="ctr">
                    <a:lnL w="6350" cap="flat" cmpd="sng" algn="ctr">
                      <a:solidFill>
                        <a:srgbClr val="D1D5DB"/>
                      </a:solidFill>
                      <a:prstDash val="solid"/>
                      <a:round/>
                      <a:headEnd type="none" w="med" len="med"/>
                      <a:tailEnd type="none" w="med" len="med"/>
                    </a:lnL>
                    <a:lnR w="6350" cap="flat" cmpd="sng" algn="ctr">
                      <a:solidFill>
                        <a:srgbClr val="D1D5DB"/>
                      </a:solidFill>
                      <a:prstDash val="solid"/>
                      <a:round/>
                      <a:headEnd type="none" w="med" len="med"/>
                      <a:tailEnd type="none" w="med" len="med"/>
                    </a:lnR>
                    <a:lnT w="6350" cap="flat" cmpd="sng" algn="ctr">
                      <a:solidFill>
                        <a:srgbClr val="D1D5DB"/>
                      </a:solidFill>
                      <a:prstDash val="solid"/>
                      <a:round/>
                      <a:headEnd type="none" w="med" len="med"/>
                      <a:tailEnd type="none" w="med" len="med"/>
                    </a:lnT>
                    <a:lnB w="6350" cap="flat" cmpd="sng" algn="ctr">
                      <a:solidFill>
                        <a:srgbClr val="D1D5DB"/>
                      </a:solidFill>
                      <a:prstDash val="solid"/>
                      <a:round/>
                      <a:headEnd type="none" w="med" len="med"/>
                      <a:tailEnd type="none" w="med" len="med"/>
                    </a:lnB>
                  </a:tcPr>
                </a:tc>
              </a:tr>
            </a:tbl>
          </a:graphicData>
        </a:graphic>
      </p:graphicFrame>
      <p:sp>
        <p:nvSpPr>
          <p:cNvPr id="5" name="Text 2"/>
          <p:cNvSpPr/>
          <p:nvPr/>
        </p:nvSpPr>
        <p:spPr>
          <a:xfrm>
            <a:off x="457200" y="4663440"/>
            <a:ext cx="8229600" cy="274320"/>
          </a:xfrm>
          <a:prstGeom prst="rect">
            <a:avLst/>
          </a:prstGeom>
          <a:noFill/>
          <a:ln/>
        </p:spPr>
        <p:txBody>
          <a:bodyPr wrap="square" lIns="0" tIns="0" rIns="0" bIns="0" rtlCol="0" anchor="ctr"/>
          <a:lstStyle/>
          <a:p>
            <a:pPr algn="l" indent="0" marL="0">
              <a:buNone/>
            </a:pPr>
            <a:r>
              <a:rPr lang="en-US" sz="900" dirty="0">
                <a:solidFill>
                  <a:srgbClr val="6B7280"/>
                </a:solidFill>
                <a:latin typeface="Calibri" pitchFamily="34" charset="0"/>
                <a:ea typeface="Calibri" pitchFamily="34" charset="-122"/>
                <a:cs typeface="Calibri" pitchFamily="34" charset="-120"/>
              </a:rPr>
              <a:t>Source: </a:t>
            </a:r>
            <a:pPr algn="l" indent="0" marL="0">
              <a:buNone/>
            </a:pPr>
            <a:r>
              <a:rPr lang="en-US" sz="900" u="sng" dirty="0">
                <a:solidFill>
                  <a:srgbClr val="6B7280"/>
                </a:solidFill>
                <a:latin typeface="Calibri" pitchFamily="34" charset="0"/>
                <a:ea typeface="Calibri" pitchFamily="34" charset="-122"/>
                <a:cs typeface="Calibri" pitchFamily="34" charset="-120"/>
                <a:hlinkClick r:id="rId1" invalidUrl="" action="" tgtFrame="" tooltip="" history="1" highlightClick="0" endSnd="0">
                  <a:extLst>
                    <a:ext uri="{A12FA001-AC4F-418D-AE19-62706E023703}">
                      <ahyp:hlinkClr xmlns:ahyp="http://schemas.microsoft.com/office/drawing/2018/hyperlinkcolor" val="tx"/>
                    </a:ext>
                  </a:extLst>
                </a:hlinkClick>
              </a:rPr>
              <a:t>OSHA Table 1 — Specified Exposure Control Methods</a:t>
            </a:r>
            <a:endParaRPr lang="en-US" sz="9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5F6F8"/>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1B2A4A"/>
          </a:solidFill>
          <a:ln/>
        </p:spPr>
      </p:sp>
      <p:sp>
        <p:nvSpPr>
          <p:cNvPr id="3" name="Text 1"/>
          <p:cNvSpPr/>
          <p:nvPr/>
        </p:nvSpPr>
        <p:spPr>
          <a:xfrm>
            <a:off x="457200" y="137160"/>
            <a:ext cx="8229600" cy="548640"/>
          </a:xfrm>
          <a:prstGeom prst="rect">
            <a:avLst/>
          </a:prstGeom>
          <a:noFill/>
          <a:ln/>
        </p:spPr>
        <p:txBody>
          <a:bodyPr wrap="square" lIns="0" tIns="0" rIns="0" bIns="0" rtlCol="0" anchor="ctr"/>
          <a:lstStyle/>
          <a:p>
            <a:pPr algn="l" indent="0" marL="0">
              <a:buNone/>
            </a:pPr>
            <a:r>
              <a:rPr lang="en-US" sz="2200" b="1" dirty="0">
                <a:solidFill>
                  <a:srgbClr val="FFFFFF"/>
                </a:solidFill>
                <a:latin typeface="Calibri" pitchFamily="34" charset="0"/>
                <a:ea typeface="Calibri" pitchFamily="34" charset="-122"/>
                <a:cs typeface="Calibri" pitchFamily="34" charset="-120"/>
              </a:rPr>
              <a:t>RESPIRATORY PROTECTION &amp; MEDICAL SURVEILLANCE</a:t>
            </a:r>
            <a:endParaRPr lang="en-US" sz="2200" dirty="0"/>
          </a:p>
        </p:txBody>
      </p:sp>
      <p:sp>
        <p:nvSpPr>
          <p:cNvPr id="4" name="Shape 2"/>
          <p:cNvSpPr/>
          <p:nvPr/>
        </p:nvSpPr>
        <p:spPr>
          <a:xfrm>
            <a:off x="457200" y="1051560"/>
            <a:ext cx="3886200" cy="3474720"/>
          </a:xfrm>
          <a:prstGeom prst="rect">
            <a:avLst/>
          </a:prstGeom>
          <a:solidFill>
            <a:srgbClr val="FFFFFF"/>
          </a:solidFill>
          <a:ln/>
          <a:effectLst>
            <a:outerShdw sx="100000" sy="100000" kx="0" ky="0" algn="bl" rotWithShape="0" blurRad="50800" dist="12700" dir="10800000">
              <a:srgbClr val="000000">
                <a:alpha val="8000"/>
              </a:srgbClr>
            </a:outerShdw>
          </a:effectLst>
        </p:spPr>
      </p:sp>
      <p:sp>
        <p:nvSpPr>
          <p:cNvPr id="5" name="Text 3"/>
          <p:cNvSpPr/>
          <p:nvPr/>
        </p:nvSpPr>
        <p:spPr>
          <a:xfrm>
            <a:off x="640080" y="1188720"/>
            <a:ext cx="3520440" cy="365760"/>
          </a:xfrm>
          <a:prstGeom prst="rect">
            <a:avLst/>
          </a:prstGeom>
          <a:noFill/>
          <a:ln/>
        </p:spPr>
        <p:txBody>
          <a:bodyPr wrap="square" lIns="0" tIns="0" rIns="0" bIns="0" rtlCol="0" anchor="ctr"/>
          <a:lstStyle/>
          <a:p>
            <a:pPr indent="0" marL="0">
              <a:buNone/>
            </a:pPr>
            <a:r>
              <a:rPr lang="en-US" sz="1600" b="1" dirty="0">
                <a:solidFill>
                  <a:srgbClr val="E8A838"/>
                </a:solidFill>
                <a:latin typeface="Calibri" pitchFamily="34" charset="0"/>
                <a:ea typeface="Calibri" pitchFamily="34" charset="-122"/>
                <a:cs typeface="Calibri" pitchFamily="34" charset="-120"/>
              </a:rPr>
              <a:t>Respiratory Protection</a:t>
            </a:r>
            <a:endParaRPr lang="en-US" sz="1600" dirty="0"/>
          </a:p>
        </p:txBody>
      </p:sp>
      <p:sp>
        <p:nvSpPr>
          <p:cNvPr id="6" name="Text 4"/>
          <p:cNvSpPr/>
          <p:nvPr/>
        </p:nvSpPr>
        <p:spPr>
          <a:xfrm>
            <a:off x="640080" y="1645920"/>
            <a:ext cx="3520440" cy="2743200"/>
          </a:xfrm>
          <a:prstGeom prst="rect">
            <a:avLst/>
          </a:prstGeom>
          <a:noFill/>
          <a:ln/>
        </p:spPr>
        <p:txBody>
          <a:bodyPr wrap="square" lIns="0" tIns="0" rIns="0" bIns="0" rtlCol="0" anchor="t"/>
          <a:lstStyle/>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Required when engineering controls alone don't reduce exposure below the PEL (50 μg/m³)</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Minimum: NIOSH-approved N95 filtering facepiece (APF 10)</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Higher exposures may require half-face or full-face respirators with P100 filters</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Workers must be fit-tested annually and medically cleared before use</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Employers must have a written Respiratory Protection Program per 29 CFR 1910.134</a:t>
            </a:r>
            <a:endParaRPr lang="en-US" sz="1200" dirty="0"/>
          </a:p>
        </p:txBody>
      </p:sp>
      <p:sp>
        <p:nvSpPr>
          <p:cNvPr id="7" name="Shape 5"/>
          <p:cNvSpPr/>
          <p:nvPr/>
        </p:nvSpPr>
        <p:spPr>
          <a:xfrm>
            <a:off x="4800600" y="1051560"/>
            <a:ext cx="3886200" cy="3474720"/>
          </a:xfrm>
          <a:prstGeom prst="rect">
            <a:avLst/>
          </a:prstGeom>
          <a:solidFill>
            <a:srgbClr val="FFFFFF"/>
          </a:solidFill>
          <a:ln/>
          <a:effectLst>
            <a:outerShdw sx="100000" sy="100000" kx="0" ky="0" algn="bl" rotWithShape="0" blurRad="50800" dist="12700" dir="10800000">
              <a:srgbClr val="000000">
                <a:alpha val="8000"/>
              </a:srgbClr>
            </a:outerShdw>
          </a:effectLst>
        </p:spPr>
      </p:sp>
      <p:sp>
        <p:nvSpPr>
          <p:cNvPr id="8" name="Text 6"/>
          <p:cNvSpPr/>
          <p:nvPr/>
        </p:nvSpPr>
        <p:spPr>
          <a:xfrm>
            <a:off x="4983480" y="1188720"/>
            <a:ext cx="3520440" cy="365760"/>
          </a:xfrm>
          <a:prstGeom prst="rect">
            <a:avLst/>
          </a:prstGeom>
          <a:noFill/>
          <a:ln/>
        </p:spPr>
        <p:txBody>
          <a:bodyPr wrap="square" lIns="0" tIns="0" rIns="0" bIns="0" rtlCol="0" anchor="ctr"/>
          <a:lstStyle/>
          <a:p>
            <a:pPr indent="0" marL="0">
              <a:buNone/>
            </a:pPr>
            <a:r>
              <a:rPr lang="en-US" sz="1600" b="1" dirty="0">
                <a:solidFill>
                  <a:srgbClr val="E8A838"/>
                </a:solidFill>
                <a:latin typeface="Calibri" pitchFamily="34" charset="0"/>
                <a:ea typeface="Calibri" pitchFamily="34" charset="-122"/>
                <a:cs typeface="Calibri" pitchFamily="34" charset="-120"/>
              </a:rPr>
              <a:t>Medical Surveillance</a:t>
            </a:r>
            <a:endParaRPr lang="en-US" sz="1600" dirty="0"/>
          </a:p>
        </p:txBody>
      </p:sp>
      <p:sp>
        <p:nvSpPr>
          <p:cNvPr id="9" name="Text 7"/>
          <p:cNvSpPr/>
          <p:nvPr/>
        </p:nvSpPr>
        <p:spPr>
          <a:xfrm>
            <a:off x="4983480" y="1645920"/>
            <a:ext cx="3520440" cy="2743200"/>
          </a:xfrm>
          <a:prstGeom prst="rect">
            <a:avLst/>
          </a:prstGeom>
          <a:noFill/>
          <a:ln/>
        </p:spPr>
        <p:txBody>
          <a:bodyPr wrap="square" lIns="0" tIns="0" rIns="0" bIns="0" rtlCol="0" anchor="t"/>
          <a:lstStyle/>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Required for workers exposed above the Action Level (25 μg/m³) for 30+ days/year</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Baseline exam within 30 days of initial assignment</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Follow-up exams every 3 years (minimum)</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Includes: medical history, chest X-ray, pulmonary function test (spirometry)</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Employer must cover all costs and provide results to the worker in writing</a:t>
            </a:r>
            <a:endParaRPr lang="en-US" sz="1200" dirty="0"/>
          </a:p>
          <a:p>
            <a:pPr marL="342900" indent="-342900">
              <a:spcAft>
                <a:spcPts val="800"/>
              </a:spcAft>
              <a:buSzPct val="100000"/>
              <a:buChar char="▪"/>
            </a:pPr>
            <a:r>
              <a:rPr lang="en-US" sz="1200" dirty="0">
                <a:solidFill>
                  <a:srgbClr val="1B2A4A"/>
                </a:solidFill>
                <a:latin typeface="Calibri" pitchFamily="34" charset="0"/>
                <a:ea typeface="Calibri" pitchFamily="34" charset="-122"/>
                <a:cs typeface="Calibri" pitchFamily="34" charset="-120"/>
              </a:rPr>
              <a:t>Workers diagnosed with silicosis must be referred to a specialist</a:t>
            </a:r>
            <a:endParaRPr lang="en-US" sz="1200" dirty="0"/>
          </a:p>
        </p:txBody>
      </p:sp>
      <p:sp>
        <p:nvSpPr>
          <p:cNvPr id="10" name="Text 8"/>
          <p:cNvSpPr/>
          <p:nvPr/>
        </p:nvSpPr>
        <p:spPr>
          <a:xfrm>
            <a:off x="457200" y="4663440"/>
            <a:ext cx="8229600" cy="274320"/>
          </a:xfrm>
          <a:prstGeom prst="rect">
            <a:avLst/>
          </a:prstGeom>
          <a:noFill/>
          <a:ln/>
        </p:spPr>
        <p:txBody>
          <a:bodyPr wrap="square" lIns="0" tIns="0" rIns="0" bIns="0" rtlCol="0" anchor="ctr"/>
          <a:lstStyle/>
          <a:p>
            <a:pPr algn="l" indent="0" marL="0">
              <a:buNone/>
            </a:pPr>
            <a:r>
              <a:rPr lang="en-US" sz="900" dirty="0">
                <a:solidFill>
                  <a:srgbClr val="6B7280"/>
                </a:solidFill>
                <a:latin typeface="Calibri" pitchFamily="34" charset="0"/>
                <a:ea typeface="Calibri" pitchFamily="34" charset="-122"/>
                <a:cs typeface="Calibri" pitchFamily="34" charset="-120"/>
              </a:rPr>
              <a:t>Source: </a:t>
            </a:r>
            <a:pPr algn="l" indent="0" marL="0">
              <a:buNone/>
            </a:pPr>
            <a:r>
              <a:rPr lang="en-US" sz="900" u="sng" dirty="0">
                <a:solidFill>
                  <a:srgbClr val="6B7280"/>
                </a:solidFill>
                <a:latin typeface="Calibri" pitchFamily="34" charset="0"/>
                <a:ea typeface="Calibri" pitchFamily="34" charset="-122"/>
                <a:cs typeface="Calibri" pitchFamily="34" charset="-120"/>
                <a:hlinkClick r:id="rId1" invalidUrl="" action="" tgtFrame="" tooltip="" history="1" highlightClick="0" endSnd="0">
                  <a:extLst>
                    <a:ext uri="{A12FA001-AC4F-418D-AE19-62706E023703}">
                      <ahyp:hlinkClr xmlns:ahyp="http://schemas.microsoft.com/office/drawing/2018/hyperlinkcolor" val="tx"/>
                    </a:ext>
                  </a:extLst>
                </a:hlinkClick>
              </a:rPr>
              <a:t>29 CFR 1926.1153</a:t>
            </a:r>
            <a:pPr algn="l" indent="0" marL="0">
              <a:buNone/>
            </a:pPr>
            <a:r>
              <a:rPr lang="en-US" sz="900" dirty="0">
                <a:solidFill>
                  <a:srgbClr val="6B7280"/>
                </a:solidFill>
                <a:latin typeface="Calibri" pitchFamily="34" charset="0"/>
                <a:ea typeface="Calibri" pitchFamily="34" charset="-122"/>
                <a:cs typeface="Calibri" pitchFamily="34" charset="-120"/>
              </a:rPr>
              <a:t>, </a:t>
            </a:r>
            <a:pPr algn="l" indent="0" marL="0">
              <a:buNone/>
            </a:pPr>
            <a:r>
              <a:rPr lang="en-US" sz="900" u="sng" dirty="0">
                <a:solidFill>
                  <a:srgbClr val="6B7280"/>
                </a:solidFill>
                <a:latin typeface="Calibri" pitchFamily="34" charset="0"/>
                <a:ea typeface="Calibri" pitchFamily="34" charset="-122"/>
                <a:cs typeface="Calibri" pitchFamily="34" charset="-120"/>
                <a:hlinkClick r:id="rId2" invalidUrl="" action="" tgtFrame="" tooltip="" history="1" highlightClick="0" endSnd="0">
                  <a:extLst>
                    <a:ext uri="{A12FA001-AC4F-418D-AE19-62706E023703}">
                      <ahyp:hlinkClr xmlns:ahyp="http://schemas.microsoft.com/office/drawing/2018/hyperlinkcolor" val="tx"/>
                    </a:ext>
                  </a:extLst>
                </a:hlinkClick>
              </a:rPr>
              <a:t>29 CFR 1910.134</a:t>
            </a:r>
            <a:endParaRPr lang="en-US" sz="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5F6F8"/>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1B2A4A"/>
          </a:solidFill>
          <a:ln/>
        </p:spPr>
      </p:sp>
      <p:sp>
        <p:nvSpPr>
          <p:cNvPr id="3" name="Text 1"/>
          <p:cNvSpPr/>
          <p:nvPr/>
        </p:nvSpPr>
        <p:spPr>
          <a:xfrm>
            <a:off x="457200" y="137160"/>
            <a:ext cx="8229600" cy="548640"/>
          </a:xfrm>
          <a:prstGeom prst="rect">
            <a:avLst/>
          </a:prstGeom>
          <a:noFill/>
          <a:ln/>
        </p:spPr>
        <p:txBody>
          <a:bodyPr wrap="square" lIns="0" tIns="0" rIns="0" bIns="0" rtlCol="0" anchor="ctr"/>
          <a:lstStyle/>
          <a:p>
            <a:pPr algn="l" indent="0" marL="0">
              <a:buNone/>
            </a:pPr>
            <a:r>
              <a:rPr lang="en-US" sz="2400" b="1" dirty="0">
                <a:solidFill>
                  <a:srgbClr val="FFFFFF"/>
                </a:solidFill>
                <a:latin typeface="Calibri" pitchFamily="34" charset="0"/>
                <a:ea typeface="Calibri" pitchFamily="34" charset="-122"/>
                <a:cs typeface="Calibri" pitchFamily="34" charset="-120"/>
              </a:rPr>
              <a:t>QUIZ / DISCUSSION QUESTIONS</a:t>
            </a:r>
            <a:endParaRPr lang="en-US" sz="2400" dirty="0"/>
          </a:p>
        </p:txBody>
      </p:sp>
      <p:sp>
        <p:nvSpPr>
          <p:cNvPr id="4" name="Text 2"/>
          <p:cNvSpPr/>
          <p:nvPr/>
        </p:nvSpPr>
        <p:spPr>
          <a:xfrm>
            <a:off x="457200" y="1188720"/>
            <a:ext cx="8229600" cy="502920"/>
          </a:xfrm>
          <a:prstGeom prst="rect">
            <a:avLst/>
          </a:prstGeom>
          <a:noFill/>
          <a:ln/>
        </p:spPr>
        <p:txBody>
          <a:bodyPr wrap="square" lIns="0" tIns="0" rIns="0" bIns="0" rtlCol="0" anchor="t"/>
          <a:lstStyle/>
          <a:p>
            <a:pPr algn="l" indent="0" marL="0">
              <a:lnSpc>
                <a:spcPts val="2000"/>
              </a:lnSpc>
              <a:buNone/>
            </a:pPr>
            <a:r>
              <a:rPr lang="en-US" sz="1400" b="1" dirty="0">
                <a:solidFill>
                  <a:srgbClr val="1B2A4A"/>
                </a:solidFill>
                <a:latin typeface="Calibri" pitchFamily="34" charset="0"/>
                <a:ea typeface="Calibri" pitchFamily="34" charset="-122"/>
                <a:cs typeface="Calibri" pitchFamily="34" charset="-120"/>
              </a:rPr>
              <a:t>1.  What is OSHA's Permissible Exposure Limit (PEL) for respirable crystalline silica in construction?</a:t>
            </a:r>
            <a:endParaRPr lang="en-US" sz="1400" dirty="0"/>
          </a:p>
        </p:txBody>
      </p:sp>
      <p:sp>
        <p:nvSpPr>
          <p:cNvPr id="5" name="Text 3"/>
          <p:cNvSpPr/>
          <p:nvPr/>
        </p:nvSpPr>
        <p:spPr>
          <a:xfrm>
            <a:off x="731520" y="1737360"/>
            <a:ext cx="7955280" cy="411480"/>
          </a:xfrm>
          <a:prstGeom prst="rect">
            <a:avLst/>
          </a:prstGeom>
          <a:noFill/>
          <a:ln/>
        </p:spPr>
        <p:txBody>
          <a:bodyPr wrap="square" lIns="0" tIns="0" rIns="0" bIns="0" rtlCol="0" anchor="t"/>
          <a:lstStyle/>
          <a:p>
            <a:pPr algn="l" indent="0" marL="0">
              <a:buNone/>
            </a:pPr>
            <a:r>
              <a:rPr lang="en-US" sz="1200" i="1" dirty="0">
                <a:solidFill>
                  <a:srgbClr val="6B7280"/>
                </a:solidFill>
                <a:latin typeface="Calibri" pitchFamily="34" charset="0"/>
                <a:ea typeface="Calibri" pitchFamily="34" charset="-122"/>
                <a:cs typeface="Calibri" pitchFamily="34" charset="-120"/>
              </a:rPr>
              <a:t>Answer: 50 μg/m³ as an 8-hour time-weighted average (TWA)</a:t>
            </a:r>
            <a:endParaRPr lang="en-US" sz="1200" dirty="0"/>
          </a:p>
        </p:txBody>
      </p:sp>
      <p:sp>
        <p:nvSpPr>
          <p:cNvPr id="6" name="Text 4"/>
          <p:cNvSpPr/>
          <p:nvPr/>
        </p:nvSpPr>
        <p:spPr>
          <a:xfrm>
            <a:off x="457200" y="2377440"/>
            <a:ext cx="8229600" cy="502920"/>
          </a:xfrm>
          <a:prstGeom prst="rect">
            <a:avLst/>
          </a:prstGeom>
          <a:noFill/>
          <a:ln/>
        </p:spPr>
        <p:txBody>
          <a:bodyPr wrap="square" lIns="0" tIns="0" rIns="0" bIns="0" rtlCol="0" anchor="t"/>
          <a:lstStyle/>
          <a:p>
            <a:pPr algn="l" indent="0" marL="0">
              <a:lnSpc>
                <a:spcPts val="2000"/>
              </a:lnSpc>
              <a:buNone/>
            </a:pPr>
            <a:r>
              <a:rPr lang="en-US" sz="1400" b="1" dirty="0">
                <a:solidFill>
                  <a:srgbClr val="1B2A4A"/>
                </a:solidFill>
                <a:latin typeface="Calibri" pitchFamily="34" charset="0"/>
                <a:ea typeface="Calibri" pitchFamily="34" charset="-122"/>
                <a:cs typeface="Calibri" pitchFamily="34" charset="-120"/>
              </a:rPr>
              <a:t>2.  Name two engineering controls that can be used to reduce silica dust exposure when cutting concrete.</a:t>
            </a:r>
            <a:endParaRPr lang="en-US" sz="1400" dirty="0"/>
          </a:p>
        </p:txBody>
      </p:sp>
      <p:sp>
        <p:nvSpPr>
          <p:cNvPr id="7" name="Text 5"/>
          <p:cNvSpPr/>
          <p:nvPr/>
        </p:nvSpPr>
        <p:spPr>
          <a:xfrm>
            <a:off x="731520" y="2926080"/>
            <a:ext cx="7955280" cy="411480"/>
          </a:xfrm>
          <a:prstGeom prst="rect">
            <a:avLst/>
          </a:prstGeom>
          <a:noFill/>
          <a:ln/>
        </p:spPr>
        <p:txBody>
          <a:bodyPr wrap="square" lIns="0" tIns="0" rIns="0" bIns="0" rtlCol="0" anchor="t"/>
          <a:lstStyle/>
          <a:p>
            <a:pPr algn="l" indent="0" marL="0">
              <a:buNone/>
            </a:pPr>
            <a:r>
              <a:rPr lang="en-US" sz="1200" i="1" dirty="0">
                <a:solidFill>
                  <a:srgbClr val="6B7280"/>
                </a:solidFill>
                <a:latin typeface="Calibri" pitchFamily="34" charset="0"/>
                <a:ea typeface="Calibri" pitchFamily="34" charset="-122"/>
                <a:cs typeface="Calibri" pitchFamily="34" charset="-120"/>
              </a:rPr>
              <a:t>Answer: Integrated water delivery (wet cutting) and vacuum dust collection systems with HEPA filtration</a:t>
            </a:r>
            <a:endParaRPr lang="en-US" sz="1200" dirty="0"/>
          </a:p>
        </p:txBody>
      </p:sp>
      <p:sp>
        <p:nvSpPr>
          <p:cNvPr id="8" name="Text 6"/>
          <p:cNvSpPr/>
          <p:nvPr/>
        </p:nvSpPr>
        <p:spPr>
          <a:xfrm>
            <a:off x="457200" y="3566160"/>
            <a:ext cx="8229600" cy="502920"/>
          </a:xfrm>
          <a:prstGeom prst="rect">
            <a:avLst/>
          </a:prstGeom>
          <a:noFill/>
          <a:ln/>
        </p:spPr>
        <p:txBody>
          <a:bodyPr wrap="square" lIns="0" tIns="0" rIns="0" bIns="0" rtlCol="0" anchor="t"/>
          <a:lstStyle/>
          <a:p>
            <a:pPr algn="l" indent="0" marL="0">
              <a:lnSpc>
                <a:spcPts val="2000"/>
              </a:lnSpc>
              <a:buNone/>
            </a:pPr>
            <a:r>
              <a:rPr lang="en-US" sz="1400" b="1" dirty="0">
                <a:solidFill>
                  <a:srgbClr val="1B2A4A"/>
                </a:solidFill>
                <a:latin typeface="Calibri" pitchFamily="34" charset="0"/>
                <a:ea typeface="Calibri" pitchFamily="34" charset="-122"/>
                <a:cs typeface="Calibri" pitchFamily="34" charset="-120"/>
              </a:rPr>
              <a:t>3.  How often must medical surveillance exams be conducted for workers exposed above the Action Level?</a:t>
            </a:r>
            <a:endParaRPr lang="en-US" sz="1400" dirty="0"/>
          </a:p>
        </p:txBody>
      </p:sp>
      <p:sp>
        <p:nvSpPr>
          <p:cNvPr id="9" name="Text 7"/>
          <p:cNvSpPr/>
          <p:nvPr/>
        </p:nvSpPr>
        <p:spPr>
          <a:xfrm>
            <a:off x="731520" y="4114800"/>
            <a:ext cx="7955280" cy="411480"/>
          </a:xfrm>
          <a:prstGeom prst="rect">
            <a:avLst/>
          </a:prstGeom>
          <a:noFill/>
          <a:ln/>
        </p:spPr>
        <p:txBody>
          <a:bodyPr wrap="square" lIns="0" tIns="0" rIns="0" bIns="0" rtlCol="0" anchor="t"/>
          <a:lstStyle/>
          <a:p>
            <a:pPr algn="l" indent="0" marL="0">
              <a:buNone/>
            </a:pPr>
            <a:r>
              <a:rPr lang="en-US" sz="1200" i="1" dirty="0">
                <a:solidFill>
                  <a:srgbClr val="6B7280"/>
                </a:solidFill>
                <a:latin typeface="Calibri" pitchFamily="34" charset="0"/>
                <a:ea typeface="Calibri" pitchFamily="34" charset="-122"/>
                <a:cs typeface="Calibri" pitchFamily="34" charset="-120"/>
              </a:rPr>
              <a:t>Answer: Baseline exam within 30 days of initial assignment, then every 3 years at minimum</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1B2A4A"/>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E8A838"/>
          </a:solidFill>
          <a:ln/>
        </p:spPr>
      </p:sp>
      <p:sp>
        <p:nvSpPr>
          <p:cNvPr id="3" name="Text 1"/>
          <p:cNvSpPr/>
          <p:nvPr/>
        </p:nvSpPr>
        <p:spPr>
          <a:xfrm>
            <a:off x="457200" y="228600"/>
            <a:ext cx="8229600" cy="457200"/>
          </a:xfrm>
          <a:prstGeom prst="rect">
            <a:avLst/>
          </a:prstGeom>
          <a:noFill/>
          <a:ln/>
        </p:spPr>
        <p:txBody>
          <a:bodyPr wrap="square" lIns="0" tIns="0" rIns="0" bIns="0" rtlCol="0" anchor="ctr"/>
          <a:lstStyle/>
          <a:p>
            <a:pPr algn="l" indent="0" marL="0">
              <a:buNone/>
            </a:pPr>
            <a:r>
              <a:rPr lang="en-US" sz="2400" b="1" dirty="0">
                <a:solidFill>
                  <a:srgbClr val="FFFFFF"/>
                </a:solidFill>
                <a:latin typeface="Calibri" pitchFamily="34" charset="0"/>
                <a:ea typeface="Calibri" pitchFamily="34" charset="-122"/>
                <a:cs typeface="Calibri" pitchFamily="34" charset="-120"/>
              </a:rPr>
              <a:t>ATTENDANCE &amp; SIGN-OFF</a:t>
            </a:r>
            <a:endParaRPr lang="en-US" sz="2400" dirty="0"/>
          </a:p>
        </p:txBody>
      </p:sp>
      <p:sp>
        <p:nvSpPr>
          <p:cNvPr id="4" name="Text 2"/>
          <p:cNvSpPr/>
          <p:nvPr/>
        </p:nvSpPr>
        <p:spPr>
          <a:xfrm>
            <a:off x="457200" y="685800"/>
            <a:ext cx="8229600" cy="274320"/>
          </a:xfrm>
          <a:prstGeom prst="rect">
            <a:avLst/>
          </a:prstGeom>
          <a:noFill/>
          <a:ln/>
        </p:spPr>
        <p:txBody>
          <a:bodyPr wrap="square" lIns="0" tIns="0" rIns="0" bIns="0" rtlCol="0" anchor="ctr"/>
          <a:lstStyle/>
          <a:p>
            <a:pPr algn="l" indent="0" marL="0">
              <a:buNone/>
            </a:pPr>
            <a:r>
              <a:rPr lang="en-US" sz="1200" dirty="0">
                <a:solidFill>
                  <a:srgbClr val="E8A838"/>
                </a:solidFill>
                <a:latin typeface="Calibri" pitchFamily="34" charset="0"/>
                <a:ea typeface="Calibri" pitchFamily="34" charset="-122"/>
                <a:cs typeface="Calibri" pitchFamily="34" charset="-120"/>
              </a:rPr>
              <a:t>Silica Dust Exposure  |  [Date]  |  [Company Name]</a:t>
            </a:r>
            <a:endParaRPr lang="en-US" sz="1200" dirty="0"/>
          </a:p>
        </p:txBody>
      </p:sp>
      <p:graphicFrame>
        <p:nvGraphicFramePr>
          <p:cNvPr id="8"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3657600"/>
        </p:xfrm>
        <a:graphic>
          <a:graphicData uri="http://schemas.openxmlformats.org/drawingml/2006/table">
            <a:tbl>
              <a:tblPr/>
              <a:tblGrid>
                <a:gridCol w="457200"/>
                <a:gridCol w="3200400"/>
                <a:gridCol w="3200400"/>
                <a:gridCol w="1371600"/>
              </a:tblGrid>
              <a:tr h="320040">
                <a:tc>
                  <a:txBody>
                    <a:bodyPr/>
                    <a:lstStyle/>
                    <a:p>
                      <a:pPr algn="ctr" indent="0" marL="0">
                        <a:buNone/>
                      </a:pPr>
                      <a:r>
                        <a:rPr lang="en-US" sz="1000" b="1" dirty="0">
                          <a:solidFill>
                            <a:srgbClr val="1B2A4A"/>
                          </a:solidFill>
                          <a:latin typeface="Calibri" pitchFamily="34" charset="0"/>
                          <a:ea typeface="Calibri" pitchFamily="34" charset="-122"/>
                          <a:cs typeface="Calibri" pitchFamily="34" charset="-120"/>
                        </a:rPr>
                        <a:t>#</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c>
                  <a:txBody>
                    <a:bodyPr/>
                    <a:lstStyle/>
                    <a:p>
                      <a:pPr algn="l" indent="0" marL="0">
                        <a:buNone/>
                      </a:pPr>
                      <a:r>
                        <a:rPr lang="en-US" sz="1000" b="1" dirty="0">
                          <a:solidFill>
                            <a:srgbClr val="1B2A4A"/>
                          </a:solidFill>
                          <a:latin typeface="Calibri" pitchFamily="34" charset="0"/>
                          <a:ea typeface="Calibri" pitchFamily="34" charset="-122"/>
                          <a:cs typeface="Calibri" pitchFamily="34" charset="-120"/>
                        </a:rPr>
                        <a:t>Printed Name</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c>
                  <a:txBody>
                    <a:bodyPr/>
                    <a:lstStyle/>
                    <a:p>
                      <a:pPr algn="l" indent="0" marL="0">
                        <a:buNone/>
                      </a:pPr>
                      <a:r>
                        <a:rPr lang="en-US" sz="1000" b="1" dirty="0">
                          <a:solidFill>
                            <a:srgbClr val="1B2A4A"/>
                          </a:solidFill>
                          <a:latin typeface="Calibri" pitchFamily="34" charset="0"/>
                          <a:ea typeface="Calibri" pitchFamily="34" charset="-122"/>
                          <a:cs typeface="Calibri" pitchFamily="34" charset="-120"/>
                        </a:rPr>
                        <a:t>Signature</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c>
                  <a:txBody>
                    <a:bodyPr/>
                    <a:lstStyle/>
                    <a:p>
                      <a:pPr algn="ctr" indent="0" marL="0">
                        <a:buNone/>
                      </a:pPr>
                      <a:r>
                        <a:rPr lang="en-US" sz="1000" b="1" dirty="0">
                          <a:solidFill>
                            <a:srgbClr val="1B2A4A"/>
                          </a:solidFill>
                          <a:latin typeface="Calibri" pitchFamily="34" charset="0"/>
                          <a:ea typeface="Calibri" pitchFamily="34" charset="-122"/>
                          <a:cs typeface="Calibri" pitchFamily="34" charset="-120"/>
                        </a:rPr>
                        <a:t>Date</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1</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2</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3</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4</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5</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6</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7</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8</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9</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320040">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10</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c>
                  <a:txBody>
                    <a:bodyPr/>
                    <a:lstStyle/>
                    <a:p>
                      <a:pPr algn="ct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32F4F"/>
                    </a:solidFill>
                  </a:tcPr>
                </a:tc>
              </a:tr>
            </a:tbl>
          </a:graphicData>
        </a:graphic>
      </p:graphicFrame>
      <p:sp>
        <p:nvSpPr>
          <p:cNvPr id="6" name="Shape 3"/>
          <p:cNvSpPr/>
          <p:nvPr/>
        </p:nvSpPr>
        <p:spPr>
          <a:xfrm>
            <a:off x="0" y="5088636"/>
            <a:ext cx="9144000" cy="54864"/>
          </a:xfrm>
          <a:prstGeom prst="rect">
            <a:avLst/>
          </a:prstGeom>
          <a:solidFill>
            <a:srgbClr val="E8A838"/>
          </a:solidFill>
          <a:ln/>
        </p:spPr>
      </p:sp>
      <p:sp>
        <p:nvSpPr>
          <p:cNvPr id="7" name="Text 4"/>
          <p:cNvSpPr/>
          <p:nvPr/>
        </p:nvSpPr>
        <p:spPr>
          <a:xfrm>
            <a:off x="457200" y="4754880"/>
            <a:ext cx="8229600" cy="274320"/>
          </a:xfrm>
          <a:prstGeom prst="rect">
            <a:avLst/>
          </a:prstGeom>
          <a:noFill/>
          <a:ln/>
        </p:spPr>
        <p:txBody>
          <a:bodyPr wrap="square" lIns="0" tIns="0" rIns="0" bIns="0" rtlCol="0" anchor="ctr"/>
          <a:lstStyle/>
          <a:p>
            <a:pPr algn="r" indent="0" marL="0">
              <a:buNone/>
            </a:pPr>
            <a:r>
              <a:rPr lang="en-US" sz="1000" b="1" spc="200" kern="0" dirty="0">
                <a:solidFill>
                  <a:srgbClr val="E8A838"/>
                </a:solidFill>
                <a:latin typeface="Calibri" pitchFamily="34" charset="0"/>
                <a:ea typeface="Calibri" pitchFamily="34" charset="-122"/>
                <a:cs typeface="Calibri" pitchFamily="34" charset="-120"/>
              </a:rPr>
              <a:t>FORBES SAFETY SOLUTIONS</a:t>
            </a:r>
            <a:endParaRPr lang="en-US" sz="1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Slide 1</vt:lpstr>
      <vt:lpstr>Slide 2</vt:lpstr>
      <vt:lpstr>Slide 3</vt:lpstr>
      <vt:lpstr>Slide 4</vt:lpstr>
      <vt:lpstr>Slide 5</vt:lpstr>
      <vt:lpstr>Slide 6</vt:lpstr>
      <vt:lpstr>Slide 7</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2026-03-15T22:50:56Z</dcterms:created>
  <dcterms:modified xsi:type="dcterms:W3CDTF">2026-03-15T22:50:56Z</dcterms:modified>
</cp:coreProperties>
</file>