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bls.gov/iif/oshcfoi1.htm" TargetMode="External"/><Relationship Id="rId2" Type="http://schemas.openxmlformats.org/officeDocument/2006/relationships/hyperlink" Target="https://www.osha.gov/focusfour" TargetMode="Externa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13716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28016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STRUCK-BY HAZARDS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457200" y="237744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Focus Four — Toolbox Talk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320040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4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1926 Subpart M  |  OSHA Focus Four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8229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Struck-by incidents are one of OSHA's "Focus Four" — the leading causes of death in construction.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73736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~75</a:t>
            </a:r>
            <a:endParaRPr lang="en-US" sz="5400" dirty="0"/>
          </a:p>
        </p:txBody>
      </p:sp>
      <p:sp>
        <p:nvSpPr>
          <p:cNvPr id="6" name="Text 4"/>
          <p:cNvSpPr/>
          <p:nvPr/>
        </p:nvSpPr>
        <p:spPr>
          <a:xfrm>
            <a:off x="45720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Fatal struck-by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per year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construction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73736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~15%</a:t>
            </a:r>
            <a:endParaRPr lang="en-US" sz="5400" dirty="0"/>
          </a:p>
        </p:txBody>
      </p:sp>
      <p:sp>
        <p:nvSpPr>
          <p:cNvPr id="9" name="Text 7"/>
          <p:cNvSpPr/>
          <p:nvPr/>
        </p:nvSpPr>
        <p:spPr>
          <a:xfrm>
            <a:off x="333756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all construction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fatalities are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struck-by incidents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73736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#2</a:t>
            </a:r>
            <a:endParaRPr lang="en-US" sz="54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cause of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death on construction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sites (BLS data)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indent="0" marL="0">
              <a:buNone/>
            </a:pPr>
            <a:r>
              <a:rPr lang="en-US" sz="900" u="sng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BLS Census of Fatal Occupational Injuries</a:t>
            </a:r>
            <a:pPr indent="0" marL="0">
              <a:buNone/>
            </a:pPr>
            <a:r>
              <a:rPr lang="en-US" sz="9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Focus Four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TYPES OF STRUCK-BY HAZARDS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388620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100584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FLYING OBJECTS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508760"/>
            <a:ext cx="3520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Objects propelled through the air by a tool, machine, or explosive force. Examples: debris from grinding/cutting, nail gun projectiles, pneumatic tool fragments.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800600" y="1005840"/>
            <a:ext cx="388620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4800600" y="100584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9" name="Text 7"/>
          <p:cNvSpPr/>
          <p:nvPr/>
        </p:nvSpPr>
        <p:spPr>
          <a:xfrm>
            <a:off x="4983480" y="100584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FALLING OBJECTS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983480" y="1508760"/>
            <a:ext cx="3520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Objects that fall from an upper level. Examples: tools dropped from scaffolding, unsecured materials on elevated surfaces, bricks or concrete from demolition.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57200" y="2880360"/>
            <a:ext cx="388620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57200" y="288036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" y="288036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SWINGING OBJECTS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40080" y="3383280"/>
            <a:ext cx="3520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Objects that swing and strike a worker. Examples: crane loads turning or swinging unexpectedly, a beam or panel rotating during rigging, equipment booms swinging.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4800600" y="2880360"/>
            <a:ext cx="388620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4800600" y="288036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7" name="Text 15"/>
          <p:cNvSpPr/>
          <p:nvPr/>
        </p:nvSpPr>
        <p:spPr>
          <a:xfrm>
            <a:off x="4983480" y="288036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ROLLING OBJECTS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983480" y="3383280"/>
            <a:ext cx="3520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Objects that roll and strike a worker. Examples: pipes or cylinders on slopes, vehicles/equipment rolling or backing over workers, unsecured wheel-mounted equipment.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STRUCK-BY SCENARIOS</a:t>
            </a:r>
            <a:endParaRPr lang="en-US" sz="26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05840"/>
          <a:ext cx="8229600" cy="914400"/>
        </p:xfrm>
        <a:graphic>
          <a:graphicData uri="http://schemas.openxmlformats.org/drawingml/2006/table">
            <a:tbl>
              <a:tblPr/>
              <a:tblGrid>
                <a:gridCol w="3200400"/>
                <a:gridCol w="1828800"/>
                <a:gridCol w="3200400"/>
              </a:tblGrid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SCENARIO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HAZARD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KEY CONTROL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Unsecured materials falling from elevated work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Falling object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Toe boards, screens, debris nets, hard hats below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Equipment backing over workers on site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Rolling object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Spotters, backup alarms, exclusion zones, high-vis vests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Flying debris from cutting, grinding, or chipping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Flying object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Face shields, safety glasses, machine guards, barriers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Swinging crane loads striking workers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Swinging object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Tag lines, never stand under loads, signal person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Tools or materials dropped from scaffolds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Falling object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Tool tethering, toe boards, barricaded areas below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PREVENTION MEASURES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3886200" cy="36576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100584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PROTECTIVE EQUIPMENT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352044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 hats — required in all active work areas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Face shields and safety glasses for cutting/grinding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High-visibility vests near mobile equipment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Steel-toe boots in all construction areas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Metatarsal guards when heavy objects are handled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800600" y="1005840"/>
            <a:ext cx="3886200" cy="36576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8" name="Shape 6"/>
          <p:cNvSpPr/>
          <p:nvPr/>
        </p:nvSpPr>
        <p:spPr>
          <a:xfrm>
            <a:off x="4800600" y="100584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9" name="Text 7"/>
          <p:cNvSpPr/>
          <p:nvPr/>
        </p:nvSpPr>
        <p:spPr>
          <a:xfrm>
            <a:off x="4983480" y="100584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&amp; WORK PRACTICES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983480" y="1554480"/>
            <a:ext cx="352044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Toe boards and screens on scaffolds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Secure all loads — never leave materials unsecured at height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 lines on all suspended loads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Equipment backup alarms and spotters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stand under suspended loads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tethering when working at height</a:t>
            </a:r>
            <a:endParaRPr lang="en-US" sz="1150" dirty="0"/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Barricade and sign hazardous areas below overhead work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640080" y="10515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097280" y="105156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the four types of struck-by hazards.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097280" y="141732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Flying objects, falling objects, swinging objects, and rolling objects.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57200" y="233172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40080" y="237744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097280" y="237744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should you always use when working near crane operations to control a suspended load?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97280" y="274320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Tag lines — and never stand directly under a suspended load.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57200" y="365760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640080" y="370332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97280" y="370332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coworker is grinding steel without a face shield. What should you do?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097280" y="4069080"/>
            <a:ext cx="7406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Stop the task, remind them of the PPE requirement, and ensure they put on a face shield and safety glasses before resuming.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acknowledge that I attended and understood this Toolbox Talk on Struck-By Hazards.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23444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PRINTED NAME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2026-03-15T23:06:18Z</dcterms:created>
  <dcterms:modified xsi:type="dcterms:W3CDTF">2026-03-15T23:06:18Z</dcterms:modified>
</cp:coreProperties>
</file>