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notesMasterIdLst>
    <p:notesMasterId r:id="rId9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2004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400" b="1" spc="30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1400" dirty="0"/>
          </a:p>
        </p:txBody>
      </p:sp>
      <p:sp>
        <p:nvSpPr>
          <p:cNvPr id="3" name="Shape 1"/>
          <p:cNvSpPr/>
          <p:nvPr/>
        </p:nvSpPr>
        <p:spPr>
          <a:xfrm>
            <a:off x="457200" y="822960"/>
            <a:ext cx="1097280" cy="54864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4" name="Text 2"/>
          <p:cNvSpPr/>
          <p:nvPr/>
        </p:nvSpPr>
        <p:spPr>
          <a:xfrm>
            <a:off x="457200" y="1143000"/>
            <a:ext cx="7315200" cy="1645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ts val="4400"/>
              </a:lnSpc>
              <a:buNone/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HAND &amp; POWER</a:t>
            </a:r>
            <a:endParaRPr lang="en-US" sz="3600" dirty="0"/>
          </a:p>
          <a:p>
            <a:pPr algn="l" indent="0" marL="0">
              <a:lnSpc>
                <a:spcPts val="4400"/>
              </a:lnSpc>
              <a:buNone/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TOOL SAFETY</a:t>
            </a:r>
            <a:endParaRPr lang="en-US" sz="3600" dirty="0"/>
          </a:p>
        </p:txBody>
      </p:sp>
      <p:sp>
        <p:nvSpPr>
          <p:cNvPr id="5" name="Text 3"/>
          <p:cNvSpPr/>
          <p:nvPr/>
        </p:nvSpPr>
        <p:spPr>
          <a:xfrm>
            <a:off x="457200" y="2880360"/>
            <a:ext cx="64008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400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29 CFR 1926.300-307  |  29 CFR 1910.242-244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457200" y="3291840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00" b="1" spc="20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TOOLBOX TALK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457200" y="4206240"/>
            <a:ext cx="45720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[Company Name]</a:t>
            </a:r>
            <a:endParaRPr lang="en-US" sz="1600" dirty="0"/>
          </a:p>
          <a:p>
            <a:pPr algn="l" indent="0" marL="0">
              <a:buNone/>
            </a:pPr>
            <a:r>
              <a:rPr lang="en-US" sz="1400" dirty="0">
                <a:solidFill>
                  <a:srgbClr val="8A9BB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[Date]</a:t>
            </a: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8046720" y="0"/>
            <a:ext cx="1097280" cy="5143500"/>
          </a:xfrm>
          <a:prstGeom prst="rect">
            <a:avLst/>
          </a:prstGeom>
          <a:solidFill>
            <a:srgbClr val="E8A838"/>
          </a:solidFill>
          <a:ln/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8229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THIS MATTERS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457200" y="777240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400" dirty="0">
                <a:solidFill>
                  <a:srgbClr val="8A9BB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Tools Are Involved in Hundreds of Thousands of Injuries Every Year</a:t>
            </a:r>
            <a:endParaRPr lang="en-US" sz="1400" dirty="0"/>
          </a:p>
        </p:txBody>
      </p:sp>
      <p:sp>
        <p:nvSpPr>
          <p:cNvPr id="4" name="Shape 2"/>
          <p:cNvSpPr/>
          <p:nvPr/>
        </p:nvSpPr>
        <p:spPr>
          <a:xfrm>
            <a:off x="457200" y="1371600"/>
            <a:ext cx="2560320" cy="2468880"/>
          </a:xfrm>
          <a:prstGeom prst="roundRect">
            <a:avLst>
              <a:gd name="adj" fmla="val 5556"/>
            </a:avLst>
          </a:prstGeom>
          <a:solidFill>
            <a:srgbClr val="223558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1600200"/>
            <a:ext cx="25603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110K</a:t>
            </a:r>
            <a:endParaRPr lang="en-US" sz="4400" dirty="0"/>
          </a:p>
        </p:txBody>
      </p:sp>
      <p:sp>
        <p:nvSpPr>
          <p:cNvPr id="6" name="Text 4"/>
          <p:cNvSpPr/>
          <p:nvPr/>
        </p:nvSpPr>
        <p:spPr>
          <a:xfrm>
            <a:off x="640080" y="2377440"/>
            <a:ext cx="21945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Hand Tool ER</a:t>
            </a:r>
            <a:endParaRPr lang="en-US" sz="1400" dirty="0"/>
          </a:p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Visits / Year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640080" y="2834640"/>
            <a:ext cx="21945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A9BB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Workers sent to the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dirty="0">
                <a:solidFill>
                  <a:srgbClr val="8A9BB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emergency room annually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3291840" y="1371600"/>
            <a:ext cx="2560320" cy="2468880"/>
          </a:xfrm>
          <a:prstGeom prst="roundRect">
            <a:avLst>
              <a:gd name="adj" fmla="val 5556"/>
            </a:avLst>
          </a:prstGeom>
          <a:solidFill>
            <a:srgbClr val="223558"/>
          </a:solidFill>
          <a:ln/>
        </p:spPr>
      </p:sp>
      <p:sp>
        <p:nvSpPr>
          <p:cNvPr id="9" name="Text 7"/>
          <p:cNvSpPr/>
          <p:nvPr/>
        </p:nvSpPr>
        <p:spPr>
          <a:xfrm>
            <a:off x="3291840" y="1600200"/>
            <a:ext cx="25603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400K</a:t>
            </a:r>
            <a:endParaRPr lang="en-US" sz="4400" dirty="0"/>
          </a:p>
        </p:txBody>
      </p:sp>
      <p:sp>
        <p:nvSpPr>
          <p:cNvPr id="10" name="Text 8"/>
          <p:cNvSpPr/>
          <p:nvPr/>
        </p:nvSpPr>
        <p:spPr>
          <a:xfrm>
            <a:off x="3474720" y="2377440"/>
            <a:ext cx="21945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Power Tool ER</a:t>
            </a:r>
            <a:endParaRPr lang="en-US" sz="1400" dirty="0"/>
          </a:p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Visits / Year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3474720" y="2834640"/>
            <a:ext cx="21945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A9BB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Injuries from power tools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dirty="0">
                <a:solidFill>
                  <a:srgbClr val="8A9BB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requiring medical treatment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6126480" y="1371600"/>
            <a:ext cx="2560320" cy="2468880"/>
          </a:xfrm>
          <a:prstGeom prst="roundRect">
            <a:avLst>
              <a:gd name="adj" fmla="val 5556"/>
            </a:avLst>
          </a:prstGeom>
          <a:solidFill>
            <a:srgbClr val="223558"/>
          </a:solidFill>
          <a:ln/>
        </p:spPr>
      </p:sp>
      <p:sp>
        <p:nvSpPr>
          <p:cNvPr id="13" name="Text 11"/>
          <p:cNvSpPr/>
          <p:nvPr/>
        </p:nvSpPr>
        <p:spPr>
          <a:xfrm>
            <a:off x="6126480" y="1600200"/>
            <a:ext cx="25603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510K+</a:t>
            </a:r>
            <a:endParaRPr lang="en-US" sz="4400" dirty="0"/>
          </a:p>
        </p:txBody>
      </p:sp>
      <p:sp>
        <p:nvSpPr>
          <p:cNvPr id="14" name="Text 12"/>
          <p:cNvSpPr/>
          <p:nvPr/>
        </p:nvSpPr>
        <p:spPr>
          <a:xfrm>
            <a:off x="6309360" y="2377440"/>
            <a:ext cx="21945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Total Annual</a:t>
            </a:r>
            <a:endParaRPr lang="en-US" sz="1400" dirty="0"/>
          </a:p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Tool Injuries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6309360" y="2834640"/>
            <a:ext cx="21945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A9BB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Combined hand and power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dirty="0">
                <a:solidFill>
                  <a:srgbClr val="8A9BB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tool injuries each year</a:t>
            </a:r>
            <a:endParaRPr lang="en-US" sz="1100" dirty="0"/>
          </a:p>
        </p:txBody>
      </p:sp>
      <p:sp>
        <p:nvSpPr>
          <p:cNvPr id="16" name="Text 14"/>
          <p:cNvSpPr/>
          <p:nvPr/>
        </p:nvSpPr>
        <p:spPr>
          <a:xfrm>
            <a:off x="457200" y="429768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CA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Bureau of Labor Statistics / U.S. Consumer Product Safety Commission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8229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HAND TOOL SAFETY</a:t>
            </a:r>
            <a:endParaRPr lang="en-US" sz="2400" dirty="0"/>
          </a:p>
        </p:txBody>
      </p:sp>
      <p:sp>
        <p:nvSpPr>
          <p:cNvPr id="3" name="Shape 1"/>
          <p:cNvSpPr/>
          <p:nvPr/>
        </p:nvSpPr>
        <p:spPr>
          <a:xfrm>
            <a:off x="457200" y="777240"/>
            <a:ext cx="914400" cy="45720"/>
          </a:xfrm>
          <a:prstGeom prst="rect">
            <a:avLst/>
          </a:prstGeom>
          <a:solidFill>
            <a:srgbClr val="E8A838"/>
          </a:solidFill>
          <a:ln/>
        </p:spPr>
      </p:sp>
      <p:graphicFrame>
        <p:nvGraphicFramePr>
          <p:cNvPr id="4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457200" y="1051560"/>
          <a:ext cx="8229600" cy="3657600"/>
        </p:xfrm>
        <a:graphic>
          <a:graphicData uri="http://schemas.openxmlformats.org/drawingml/2006/table">
            <a:tbl>
              <a:tblPr/>
              <a:tblGrid>
                <a:gridCol w="1828800"/>
                <a:gridCol w="6400800"/>
              </a:tblGrid>
              <a:tr h="36576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CATEGORY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KEY PRACTICES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73152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Inspection &amp;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Condition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• Inspect all tools before each use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• Remove damaged tools from service immediately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• No mushroomed heads on chisels or wedges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3152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Proper Use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6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• Use the right tool for the job — no improvising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• Proper wrench sizing — never use cheater bars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• Keep cutting tools sharp (dull = more force = less control)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6F8"/>
                    </a:solidFill>
                  </a:tcPr>
                </a:tc>
              </a:tr>
              <a:tr h="73152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Carrying &amp;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Storage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• Carry tools in a belt or bucket, not pockets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• Never carry tools loose in hands while climbing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• Store tools properly — designated racks and boxes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3152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Housekeeping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6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• Return tools to proper storage after use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• Keep work area clear of unused tools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• Secure tools at height to prevent dropped objects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6F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8229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POWER TOOL SAFETY</a:t>
            </a:r>
            <a:endParaRPr lang="en-US" sz="2400" dirty="0"/>
          </a:p>
        </p:txBody>
      </p:sp>
      <p:sp>
        <p:nvSpPr>
          <p:cNvPr id="3" name="Shape 1"/>
          <p:cNvSpPr/>
          <p:nvPr/>
        </p:nvSpPr>
        <p:spPr>
          <a:xfrm>
            <a:off x="457200" y="777240"/>
            <a:ext cx="914400" cy="45720"/>
          </a:xfrm>
          <a:prstGeom prst="rect">
            <a:avLst/>
          </a:prstGeom>
          <a:solidFill>
            <a:srgbClr val="E8A838"/>
          </a:solidFill>
          <a:ln/>
        </p:spPr>
      </p:sp>
      <p:graphicFrame>
        <p:nvGraphicFramePr>
          <p:cNvPr id="5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457200" y="1051560"/>
          <a:ext cx="8229600" cy="3657600"/>
        </p:xfrm>
        <a:graphic>
          <a:graphicData uri="http://schemas.openxmlformats.org/drawingml/2006/table">
            <a:tbl>
              <a:tblPr/>
              <a:tblGrid>
                <a:gridCol w="1828800"/>
                <a:gridCol w="6400800"/>
              </a:tblGrid>
              <a:tr h="36576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CATEGORY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KEY PRACTICES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73152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Guards &amp;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Safety Devices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• All guards must be in place before operation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• Never remove or bypass safety guards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• Trigger locks — use and verify function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3152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Electrical Safety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6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• Use grounded or double-insulated tools only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• Inspect cords for damage before each use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• GFCI protection required on construction sites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6F8"/>
                    </a:solidFill>
                  </a:tcPr>
                </a:tc>
              </a:tr>
              <a:tr h="73152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Powder-Actuated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Tools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• Only certified/trained operators may use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• Treat like a loaded firearm — never point at anyone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• Test fire into approved material before each shift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3152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General Rules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6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• Disconnect power before changing accessories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• Keep cords clear of cutting path and heat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• Never carry a tool by its cord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6F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8229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PPE REQUIREMENTS FOR TOOL USE</a:t>
            </a:r>
            <a:endParaRPr lang="en-US" sz="2400" dirty="0"/>
          </a:p>
        </p:txBody>
      </p:sp>
      <p:sp>
        <p:nvSpPr>
          <p:cNvPr id="3" name="Shape 1"/>
          <p:cNvSpPr/>
          <p:nvPr/>
        </p:nvSpPr>
        <p:spPr>
          <a:xfrm>
            <a:off x="457200" y="777240"/>
            <a:ext cx="914400" cy="45720"/>
          </a:xfrm>
          <a:prstGeom prst="rect">
            <a:avLst/>
          </a:prstGeom>
          <a:solidFill>
            <a:srgbClr val="E8A838"/>
          </a:solidFill>
          <a:ln/>
        </p:spPr>
      </p:sp>
      <p:graphicFrame>
        <p:nvGraphicFramePr>
          <p:cNvPr id="6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457200" y="1051560"/>
          <a:ext cx="8229600" cy="2926080"/>
        </p:xfrm>
        <a:graphic>
          <a:graphicData uri="http://schemas.openxmlformats.org/drawingml/2006/table">
            <a:tbl>
              <a:tblPr/>
              <a:tblGrid>
                <a:gridCol w="2011680"/>
                <a:gridCol w="1554480"/>
                <a:gridCol w="1554480"/>
                <a:gridCol w="1554480"/>
                <a:gridCol w="1554480"/>
              </a:tblGrid>
              <a:tr h="38404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TASK / TOOL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6200" marR="762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EYE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6200" marR="762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FACE SHIELD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6200" marR="762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HEARING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6200" marR="762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GLOVES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6200" marR="762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Grinding / Cutting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6200" marR="762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Required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6200" marR="762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Required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6200" marR="762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Required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6200" marR="762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Task-specific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6200" marR="762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Drilling / Hammering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6200" marR="762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6F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Required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6200" marR="762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6F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Recommended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6200" marR="762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6F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As needed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6200" marR="762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6F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Task-specific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6200" marR="762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6F8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Powder-Actuated Tools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6200" marR="762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Required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6200" marR="762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Required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6200" marR="762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Required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6200" marR="762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Required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6200" marR="762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Hand Tools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6200" marR="762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6F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Required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6200" marR="762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6F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As needed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6200" marR="762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6F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As needed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6200" marR="762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6F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Task-specific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6200" marR="762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6F8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Saws (circular, recip.)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6200" marR="762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Required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6200" marR="762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Recommended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6200" marR="762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Required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6200" marR="762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Anti-vibration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6200" marR="762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 2"/>
          <p:cNvSpPr/>
          <p:nvPr/>
        </p:nvSpPr>
        <p:spPr>
          <a:xfrm>
            <a:off x="457200" y="420624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00" b="1" i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Always match gloves to the task — cut-resistant for sharp materials, anti-vibration for power tools, leather for hot work.</a:t>
            </a:r>
            <a:endParaRPr lang="en-US" sz="1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8229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QUIZ / DISCUSSION</a:t>
            </a:r>
            <a:endParaRPr lang="en-US" sz="2400" dirty="0"/>
          </a:p>
        </p:txBody>
      </p:sp>
      <p:sp>
        <p:nvSpPr>
          <p:cNvPr id="3" name="Shape 1"/>
          <p:cNvSpPr/>
          <p:nvPr/>
        </p:nvSpPr>
        <p:spPr>
          <a:xfrm>
            <a:off x="457200" y="777240"/>
            <a:ext cx="914400" cy="45720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4" name="Shape 2"/>
          <p:cNvSpPr/>
          <p:nvPr/>
        </p:nvSpPr>
        <p:spPr>
          <a:xfrm>
            <a:off x="457200" y="1051560"/>
            <a:ext cx="8229600" cy="1097280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8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640080" y="1234440"/>
            <a:ext cx="365760" cy="365760"/>
          </a:xfrm>
          <a:prstGeom prst="ellipse">
            <a:avLst/>
          </a:prstGeom>
          <a:solidFill>
            <a:srgbClr val="E8A838"/>
          </a:solidFill>
          <a:ln/>
        </p:spPr>
      </p:sp>
      <p:sp>
        <p:nvSpPr>
          <p:cNvPr id="6" name="Text 4"/>
          <p:cNvSpPr/>
          <p:nvPr/>
        </p:nvSpPr>
        <p:spPr>
          <a:xfrm>
            <a:off x="640080" y="123444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1143000" y="1216152"/>
            <a:ext cx="73152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should you do before using any tool on the jobsite?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1143000" y="1645920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20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Answer: Inspect it. Check for damage, defects, or wear. Remove damaged tools from service immediately — never use a defective tool.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457200" y="2331720"/>
            <a:ext cx="8229600" cy="1097280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8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640080" y="2514600"/>
            <a:ext cx="365760" cy="365760"/>
          </a:xfrm>
          <a:prstGeom prst="ellipse">
            <a:avLst/>
          </a:prstGeom>
          <a:solidFill>
            <a:srgbClr val="E8A838"/>
          </a:solidFill>
          <a:ln/>
        </p:spPr>
      </p:sp>
      <p:sp>
        <p:nvSpPr>
          <p:cNvPr id="11" name="Text 9"/>
          <p:cNvSpPr/>
          <p:nvPr/>
        </p:nvSpPr>
        <p:spPr>
          <a:xfrm>
            <a:off x="640080" y="251460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1143000" y="2496312"/>
            <a:ext cx="73152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is using a dull cutting tool more dangerous than a sharp one?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1143000" y="2926080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20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Answer: A dull tool requires more force to cut, reducing control and increasing the chance of the tool slipping and causing injury.</a:t>
            </a:r>
            <a:endParaRPr lang="en-US" sz="1200" dirty="0"/>
          </a:p>
        </p:txBody>
      </p:sp>
      <p:sp>
        <p:nvSpPr>
          <p:cNvPr id="14" name="Shape 12"/>
          <p:cNvSpPr/>
          <p:nvPr/>
        </p:nvSpPr>
        <p:spPr>
          <a:xfrm>
            <a:off x="457200" y="3611880"/>
            <a:ext cx="8229600" cy="1097280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8000"/>
              </a:srgbClr>
            </a:outerShdw>
          </a:effectLst>
        </p:spPr>
      </p:sp>
      <p:sp>
        <p:nvSpPr>
          <p:cNvPr id="15" name="Shape 13"/>
          <p:cNvSpPr/>
          <p:nvPr/>
        </p:nvSpPr>
        <p:spPr>
          <a:xfrm>
            <a:off x="640080" y="3794760"/>
            <a:ext cx="365760" cy="365760"/>
          </a:xfrm>
          <a:prstGeom prst="ellipse">
            <a:avLst/>
          </a:prstGeom>
          <a:solidFill>
            <a:srgbClr val="E8A838"/>
          </a:solidFill>
          <a:ln/>
        </p:spPr>
      </p:sp>
      <p:sp>
        <p:nvSpPr>
          <p:cNvPr id="16" name="Text 14"/>
          <p:cNvSpPr/>
          <p:nvPr/>
        </p:nvSpPr>
        <p:spPr>
          <a:xfrm>
            <a:off x="640080" y="379476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1143000" y="3776472"/>
            <a:ext cx="73152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Who is permitted to operate a powder-actuated tool?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1143000" y="4206240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20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Answer: Only workers who have been trained and certified on that specific tool. Treat it like a firearm — never point at anyone.</a:t>
            </a:r>
            <a:endParaRPr lang="en-US" sz="1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28600"/>
            <a:ext cx="8229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TOOLBOX TALK SIGN-OFF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457200" y="685800"/>
            <a:ext cx="4572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300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Hand &amp; Power Tool Safety</a:t>
            </a:r>
            <a:endParaRPr lang="en-US" sz="1300" dirty="0"/>
          </a:p>
        </p:txBody>
      </p:sp>
      <p:graphicFrame>
        <p:nvGraphicFramePr>
          <p:cNvPr id="8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457200" y="1097280"/>
          <a:ext cx="8229600" cy="3657600"/>
        </p:xfrm>
        <a:graphic>
          <a:graphicData uri="http://schemas.openxmlformats.org/drawingml/2006/table">
            <a:tbl>
              <a:tblPr/>
              <a:tblGrid>
                <a:gridCol w="457200"/>
                <a:gridCol w="2286000"/>
                <a:gridCol w="2286000"/>
                <a:gridCol w="1828800"/>
                <a:gridCol w="1371600"/>
              </a:tblGrid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#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25400" marB="25400" anchor="ctr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PRINT NAME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25400" marB="25400" anchor="ctr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SIGNATURE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25400" marB="25400" anchor="ctr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COMPANY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25400" marB="25400" anchor="ctr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DATE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25400" marB="25400" anchor="ctr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8A9BB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25400" marB="25400" anchor="ctr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8A9BB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25400" marB="25400" anchor="ctr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3558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8A9BB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25400" marB="25400" anchor="ctr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8A9BB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25400" marB="25400" anchor="ctr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3558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8A9BB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25400" marB="25400" anchor="ctr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8A9BB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25400" marB="25400" anchor="ctr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3558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8A9BB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7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25400" marB="25400" anchor="ctr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8A9BB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8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25400" marB="25400" anchor="ctr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3558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8A9BB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9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25400" marB="25400" anchor="ctr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8A9BB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10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25400" marB="25400" anchor="ctr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3558"/>
                    </a:solidFill>
                  </a:tcPr>
                </a:tc>
              </a:tr>
            </a:tbl>
          </a:graphicData>
        </a:graphic>
      </p:graphicFrame>
      <p:sp>
        <p:nvSpPr>
          <p:cNvPr id="5" name="Text 2"/>
          <p:cNvSpPr/>
          <p:nvPr/>
        </p:nvSpPr>
        <p:spPr>
          <a:xfrm>
            <a:off x="457200" y="470916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6B7CA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  |  Presenter: ________________  |  Location: ________________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2026-03-15T23:23:47Z</dcterms:created>
  <dcterms:modified xsi:type="dcterms:W3CDTF">2026-03-15T23:23:47Z</dcterms:modified>
</cp:coreProperties>
</file>