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25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548640" y="1097280"/>
            <a:ext cx="804672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44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Housekeeping on</a:t>
            </a:r>
            <a:endParaRPr lang="en-US" sz="3600" dirty="0"/>
          </a:p>
          <a:p>
            <a:pPr indent="0" marL="0">
              <a:lnSpc>
                <a:spcPts val="44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Construction Sites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548640" y="3108960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[Company Name]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548640" y="3474720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[Date]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548640" y="4480560"/>
            <a:ext cx="8046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1926.25 — Housekeeping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25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548640" y="1371600"/>
            <a:ext cx="2468880" cy="2560320"/>
          </a:xfrm>
          <a:prstGeom prst="roundedRectangle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1B2A4A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548640" y="164592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25%</a:t>
            </a:r>
            <a:endParaRPr lang="en-US" sz="4800" dirty="0"/>
          </a:p>
        </p:txBody>
      </p:sp>
      <p:sp>
        <p:nvSpPr>
          <p:cNvPr id="6" name="Text 4"/>
          <p:cNvSpPr/>
          <p:nvPr/>
        </p:nvSpPr>
        <p:spPr>
          <a:xfrm>
            <a:off x="822960" y="2560320"/>
            <a:ext cx="1920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all workplace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injuries involve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slips, trips &amp; falls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3337560" y="1371600"/>
            <a:ext cx="2468880" cy="2560320"/>
          </a:xfrm>
          <a:prstGeom prst="roundedRectangle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1B2A4A">
                <a:alpha val="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37560" y="164592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#1</a:t>
            </a:r>
            <a:endParaRPr lang="en-US" sz="4800" dirty="0"/>
          </a:p>
        </p:txBody>
      </p:sp>
      <p:sp>
        <p:nvSpPr>
          <p:cNvPr id="9" name="Text 7"/>
          <p:cNvSpPr/>
          <p:nvPr/>
        </p:nvSpPr>
        <p:spPr>
          <a:xfrm>
            <a:off x="3611880" y="2560320"/>
            <a:ext cx="1920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OSHA violation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cited on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construction sites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6126480" y="1371600"/>
            <a:ext cx="2468880" cy="2560320"/>
          </a:xfrm>
          <a:prstGeom prst="roundedRectangle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1B2A4A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126480" y="164592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3x</a:t>
            </a:r>
            <a:endParaRPr lang="en-US" sz="4800" dirty="0"/>
          </a:p>
        </p:txBody>
      </p:sp>
      <p:sp>
        <p:nvSpPr>
          <p:cNvPr id="12" name="Text 10"/>
          <p:cNvSpPr/>
          <p:nvPr/>
        </p:nvSpPr>
        <p:spPr>
          <a:xfrm>
            <a:off x="6400800" y="2560320"/>
            <a:ext cx="1920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Higher fire risk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with poor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housekeeping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Hazards from Poor Housekeeping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49808"/>
            <a:ext cx="1097280" cy="54864"/>
          </a:xfrm>
          <a:prstGeom prst="rectangle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1005840"/>
            <a:ext cx="8046720" cy="640080"/>
          </a:xfrm>
          <a:prstGeom prst="roundedRectangle">
            <a:avLst>
              <a:gd name="adj" fmla="val 14286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1051560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Slips, Trips &amp; Falls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017520" y="1051560"/>
            <a:ext cx="5394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Debris, spills, uneven surfaces, and cluttered walkways cause the most common construction injuries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548640" y="1755648"/>
            <a:ext cx="8046720" cy="640080"/>
          </a:xfrm>
          <a:prstGeom prst="roundedRectangle">
            <a:avLst>
              <a:gd name="adj" fmla="val 14286"/>
            </a:avLst>
          </a:prstGeom>
          <a:solidFill>
            <a:srgbClr val="FFFFFF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1801368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Fire Hazards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3017520" y="1801368"/>
            <a:ext cx="5394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Accumulated waste materials, oily rags, and blocked fire exits dramatically increase fire risk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548640" y="2505456"/>
            <a:ext cx="8046720" cy="640080"/>
          </a:xfrm>
          <a:prstGeom prst="roundedRectangle">
            <a:avLst>
              <a:gd name="adj" fmla="val 14286"/>
            </a:avLst>
          </a:prstGeom>
          <a:solidFill>
            <a:srgbClr val="FFFFFF"/>
          </a:solidFill>
          <a:ln/>
        </p:spPr>
      </p:sp>
      <p:sp>
        <p:nvSpPr>
          <p:cNvPr id="11" name="Text 9"/>
          <p:cNvSpPr/>
          <p:nvPr/>
        </p:nvSpPr>
        <p:spPr>
          <a:xfrm>
            <a:off x="731520" y="2551176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Puncture Wounds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3017520" y="2551176"/>
            <a:ext cx="5394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Protruding nails are the #1 cause of puncture wounds on job sites — boards must be de-nailed or stacked safely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548640" y="3255264"/>
            <a:ext cx="8046720" cy="640080"/>
          </a:xfrm>
          <a:prstGeom prst="roundedRectangle">
            <a:avLst>
              <a:gd name="adj" fmla="val 14286"/>
            </a:avLst>
          </a:prstGeom>
          <a:solidFill>
            <a:srgbClr val="FFFFFF"/>
          </a:solidFill>
          <a:ln/>
        </p:spPr>
      </p:sp>
      <p:sp>
        <p:nvSpPr>
          <p:cNvPr id="14" name="Text 12"/>
          <p:cNvSpPr/>
          <p:nvPr/>
        </p:nvSpPr>
        <p:spPr>
          <a:xfrm>
            <a:off x="731520" y="3300984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Delayed Emergency Response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3017520" y="3300984"/>
            <a:ext cx="5394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Blocked aisles and cluttered exits prevent quick evacuation and slow emergency responder access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548640" y="4005072"/>
            <a:ext cx="8046720" cy="640080"/>
          </a:xfrm>
          <a:prstGeom prst="roundedRectangle">
            <a:avLst>
              <a:gd name="adj" fmla="val 14286"/>
            </a:avLst>
          </a:prstGeom>
          <a:solidFill>
            <a:srgbClr val="FFFFFF"/>
          </a:solidFill>
          <a:ln/>
        </p:spPr>
      </p:sp>
      <p:sp>
        <p:nvSpPr>
          <p:cNvPr id="17" name="Text 15"/>
          <p:cNvSpPr/>
          <p:nvPr/>
        </p:nvSpPr>
        <p:spPr>
          <a:xfrm>
            <a:off x="731520" y="4050792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Pest &amp; Health Issues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3017520" y="4050792"/>
            <a:ext cx="5394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Improperly stored food waste and standing water attract pests and create unsanitary conditions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Housekeeping Best Practices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49808"/>
            <a:ext cx="1097280" cy="54864"/>
          </a:xfrm>
          <a:prstGeom prst="rectangle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100584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109728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Clear Walkways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731520" y="141732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Maintain unobstructed paths at all times. Remove debris, cords, and materials from travel routes immediately.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548640" y="224028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233172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Material Storage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265176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Stack materials neatly and securely. Keep stored items away from edges, walkways, and overhead power lines.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548640" y="347472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11" name="Text 9"/>
          <p:cNvSpPr/>
          <p:nvPr/>
        </p:nvSpPr>
        <p:spPr>
          <a:xfrm>
            <a:off x="731520" y="356616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Scrap &amp; Waste Removal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731520" y="388620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Remove waste materials regularly throughout the day. Don't let debris accumulate — use designated waste areas.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709160" y="100584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14" name="Text 12"/>
          <p:cNvSpPr/>
          <p:nvPr/>
        </p:nvSpPr>
        <p:spPr>
          <a:xfrm>
            <a:off x="4892040" y="109728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Nail Management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4892040" y="141732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Bend or remove protruding nails from lumber immediately. Never leave boards with nails facing upward.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709160" y="224028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17" name="Text 15"/>
          <p:cNvSpPr/>
          <p:nvPr/>
        </p:nvSpPr>
        <p:spPr>
          <a:xfrm>
            <a:off x="4892040" y="233172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 Organization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4892040" y="265176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Return tools to designated areas after use. Never leave tools on scaffolds, ladders, or elevated surfaces.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709160" y="347472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20" name="Text 18"/>
          <p:cNvSpPr/>
          <p:nvPr/>
        </p:nvSpPr>
        <p:spPr>
          <a:xfrm>
            <a:off x="4892040" y="356616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Dumpster Management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4892040" y="388620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Keep dumpster areas clear. Don't overfill containers. Schedule regular pickup to prevent overflow.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End-of-Shift Cleanup Checklist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49808"/>
            <a:ext cx="1097280" cy="54864"/>
          </a:xfrm>
          <a:prstGeom prst="rectangle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1005840"/>
            <a:ext cx="8046720" cy="3749040"/>
          </a:xfrm>
          <a:prstGeom prst="roundedRectangle">
            <a:avLst>
              <a:gd name="adj" fmla="val 3659"/>
            </a:avLst>
          </a:prstGeom>
          <a:solidFill>
            <a:srgbClr val="FFFFFF"/>
          </a:solidFill>
          <a:ln/>
        </p:spPr>
      </p:sp>
      <p:sp>
        <p:nvSpPr>
          <p:cNvPr id="5" name="Shape 3"/>
          <p:cNvSpPr/>
          <p:nvPr/>
        </p:nvSpPr>
        <p:spPr>
          <a:xfrm>
            <a:off x="822960" y="1143000"/>
            <a:ext cx="292608" cy="292608"/>
          </a:xfrm>
          <a:prstGeom prst="roundedRectangle">
            <a:avLst>
              <a:gd name="adj" fmla="val 15625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280160" y="1143000"/>
            <a:ext cx="70408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walkways and stairways clear of debris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822960" y="1581912"/>
            <a:ext cx="292608" cy="292608"/>
          </a:xfrm>
          <a:prstGeom prst="roundedRectangle">
            <a:avLst>
              <a:gd name="adj" fmla="val 15625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280160" y="1581912"/>
            <a:ext cx="70408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Tools returned to storage or gang boxes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822960" y="2020824"/>
            <a:ext cx="292608" cy="292608"/>
          </a:xfrm>
          <a:prstGeom prst="roundedRectangle">
            <a:avLst>
              <a:gd name="adj" fmla="val 15625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280160" y="2020824"/>
            <a:ext cx="70408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Scrap materials removed to designated waste area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822960" y="2459736"/>
            <a:ext cx="292608" cy="292608"/>
          </a:xfrm>
          <a:prstGeom prst="roundedRectangle">
            <a:avLst>
              <a:gd name="adj" fmla="val 15625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280160" y="2459736"/>
            <a:ext cx="70408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Protruding nails bent or removed from lumber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822960" y="2898648"/>
            <a:ext cx="292608" cy="292608"/>
          </a:xfrm>
          <a:prstGeom prst="roundedRectangle">
            <a:avLst>
              <a:gd name="adj" fmla="val 15625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280160" y="2898648"/>
            <a:ext cx="70408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Electrical cords coiled and stored properly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822960" y="3337560"/>
            <a:ext cx="292608" cy="292608"/>
          </a:xfrm>
          <a:prstGeom prst="roundedRectangle">
            <a:avLst>
              <a:gd name="adj" fmla="val 15625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280160" y="3337560"/>
            <a:ext cx="70408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Flammable materials stored in approved containers</a:t>
            </a:r>
            <a:endParaRPr lang="en-US" sz="1300" dirty="0"/>
          </a:p>
        </p:txBody>
      </p:sp>
      <p:sp>
        <p:nvSpPr>
          <p:cNvPr id="17" name="Shape 15"/>
          <p:cNvSpPr/>
          <p:nvPr/>
        </p:nvSpPr>
        <p:spPr>
          <a:xfrm>
            <a:off x="822960" y="3776472"/>
            <a:ext cx="292608" cy="292608"/>
          </a:xfrm>
          <a:prstGeom prst="roundedRectangle">
            <a:avLst>
              <a:gd name="adj" fmla="val 15625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280160" y="3776472"/>
            <a:ext cx="70408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Dumpsters and waste bins not overfilled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822960" y="4215384"/>
            <a:ext cx="292608" cy="292608"/>
          </a:xfrm>
          <a:prstGeom prst="roundedRectangle">
            <a:avLst>
              <a:gd name="adj" fmla="val 15625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280160" y="4215384"/>
            <a:ext cx="70408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 area swept and materials stacked securely</a:t>
            </a:r>
            <a:endParaRPr lang="en-US" sz="13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/ Discussion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49808"/>
            <a:ext cx="1097280" cy="54864"/>
          </a:xfrm>
          <a:prstGeom prst="rectangle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1005840"/>
            <a:ext cx="80467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777240" y="1097280"/>
            <a:ext cx="7589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Q1: What is the #1 cause of puncture wounds on construction sites?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777240" y="1508760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Protruding nails in lumber and scrap boards.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548640" y="2286000"/>
            <a:ext cx="80467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8" name="Text 6"/>
          <p:cNvSpPr/>
          <p:nvPr/>
        </p:nvSpPr>
        <p:spPr>
          <a:xfrm>
            <a:off x="777240" y="2377440"/>
            <a:ext cx="7589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Q2: Name three hazards that result from poor housekeeping.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77240" y="2788920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Slips/trips/falls, fire hazards, puncture wounds, delayed emergency response, pest issues.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548640" y="3566160"/>
            <a:ext cx="80467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11" name="Text 9"/>
          <p:cNvSpPr/>
          <p:nvPr/>
        </p:nvSpPr>
        <p:spPr>
          <a:xfrm>
            <a:off x="777240" y="3657600"/>
            <a:ext cx="7589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Q3: When should cleanup occur — only at end of shift?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777240" y="4069080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No — housekeeping should be ongoing throughout the day, with a thorough cleanup at end of shift.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ATTENDANCE SIGN-OFF</a:t>
            </a:r>
            <a:endParaRPr lang="en-US" sz="20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822960"/>
          <a:ext cx="804672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017520"/>
                <a:gridCol w="1371600"/>
              </a:tblGrid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Name (Print)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2026-03-16T00:56:55Z</dcterms:created>
  <dcterms:modified xsi:type="dcterms:W3CDTF">2026-03-16T00:56:55Z</dcterms:modified>
</cp:coreProperties>
</file>