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fall-protection" TargetMode="External"/><Relationship Id="rId2" Type="http://schemas.openxmlformats.org/officeDocument/2006/relationships/hyperlink" Target="https://www.bls.gov/iif/oshcfoi1.htm" TargetMode="Externa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laws-regs/regulations/standardnumber/1926/1926.1053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sites/default/files/publications/OSHA3625.pdf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laws-regs/regulations/standardnumber/1926/1926.1053" TargetMode="External"/><Relationship Id="rId2" Type="http://schemas.openxmlformats.org/officeDocument/2006/relationships/hyperlink" Target="https://www.osha.gov/fall-protection" TargetMode="Externa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657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b="1" spc="3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457200" y="1097280"/>
            <a:ext cx="822960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5600"/>
              </a:lnSpc>
              <a:buNone/>
            </a:pP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LADDER</a:t>
            </a:r>
            <a:endParaRPr lang="en-US" sz="4800" dirty="0"/>
          </a:p>
          <a:p>
            <a:pPr algn="l" indent="0" marL="0">
              <a:lnSpc>
                <a:spcPts val="5600"/>
              </a:lnSpc>
              <a:buNone/>
            </a:pP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SAFETY</a:t>
            </a:r>
            <a:endParaRPr lang="en-US" sz="4800" dirty="0"/>
          </a:p>
        </p:txBody>
      </p:sp>
      <p:sp>
        <p:nvSpPr>
          <p:cNvPr id="5" name="Text 3"/>
          <p:cNvSpPr/>
          <p:nvPr/>
        </p:nvSpPr>
        <p:spPr>
          <a:xfrm>
            <a:off x="457200" y="31089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  |  29 CFR 1926.1053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0" y="5088636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411480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457200" y="448056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371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457200" y="1097280"/>
            <a:ext cx="2560320" cy="1645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12700" dir="108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457200" y="128016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22,710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594360" y="1920240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Ladder injuries treated</a:t>
            </a:r>
            <a:endParaRPr lang="en-US" sz="1200" dirty="0"/>
          </a:p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emergency rooms</a:t>
            </a:r>
            <a:endParaRPr lang="en-US" sz="1200" dirty="0"/>
          </a:p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annually (BLS)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291840" y="1097280"/>
            <a:ext cx="2560320" cy="1645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12700" dir="10800000">
              <a:srgbClr val="000000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291840" y="128016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161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429000" y="1920240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Fatal falls from ladders</a:t>
            </a:r>
            <a:endParaRPr lang="en-US" sz="1200" dirty="0"/>
          </a:p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 year in the U.S.</a:t>
            </a:r>
            <a:endParaRPr lang="en-US" sz="1200" dirty="0"/>
          </a:p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(BLS Census of Fatal Injuries)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126480" y="1097280"/>
            <a:ext cx="2560320" cy="1645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12700" dir="10800000">
              <a:srgbClr val="000000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126480" y="128016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#1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6263640" y="1920240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Falls are the leading</a:t>
            </a:r>
            <a:endParaRPr lang="en-US" sz="1200" dirty="0"/>
          </a:p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of death in</a:t>
            </a:r>
            <a:endParaRPr lang="en-US" sz="1200" dirty="0"/>
          </a:p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construction (OSHA)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57200" y="3017520"/>
            <a:ext cx="8229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Falls are an OSHA "Focus Four" Hazard</a:t>
            </a:r>
            <a:endParaRPr lang="en-US" sz="1600" dirty="0"/>
          </a:p>
          <a:p>
            <a:pPr algn="l" indent="0" marL="0">
              <a:lnSpc>
                <a:spcPts val="1800"/>
              </a:lnSpc>
              <a:buNone/>
            </a:pPr>
            <a:endParaRPr lang="en-US" sz="1600" dirty="0"/>
          </a:p>
          <a:p>
            <a:pPr algn="l"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Ladder-related incidents account for a significant share of fall injuries and fatalities on construction sites. Most ladder accidents are preventable — caused by improper setup, wrong ladder selection, overreaching, or failure to inspect before use. Following OSHA standards and basic safe practices saves lives.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457200" y="46634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900" u="sng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Fall Prevention</a:t>
            </a:r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pPr algn="l" indent="0" marL="0">
              <a:buNone/>
            </a:pPr>
            <a:r>
              <a:rPr lang="en-US" sz="900" u="sng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BLS Census of Fatal Occupational Injuries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371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LADDER TYPES, RATINGS &amp; SETUP RULES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57200" y="1051560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Ladder Types &amp; Duty Ratings</a:t>
            </a:r>
            <a:endParaRPr lang="en-US" sz="16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463040"/>
          <a:ext cx="3931920" cy="2194560"/>
        </p:xfrm>
        <a:graphic>
          <a:graphicData uri="http://schemas.openxmlformats.org/drawingml/2006/table">
            <a:tbl>
              <a:tblPr/>
              <a:tblGrid>
                <a:gridCol w="1645920"/>
                <a:gridCol w="1097280"/>
                <a:gridCol w="1188720"/>
              </a:tblGrid>
              <a:tr h="32004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Type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Rating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Capacity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Type IAA — Special Duty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Extra Heavy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375 lbs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Type IA — Industrial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Extra Heavy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300 lbs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Type I — Industrial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Heavy Duty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250 lbs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Type II — Commercial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Medium Duty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225 lbs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Type III — Household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Light Duty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200 lbs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 3"/>
          <p:cNvSpPr/>
          <p:nvPr/>
        </p:nvSpPr>
        <p:spPr>
          <a:xfrm>
            <a:off x="457200" y="3749040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Construction requires Type I, IA, or IAA</a:t>
            </a:r>
            <a:endParaRPr lang="en-US" sz="1100" dirty="0"/>
          </a:p>
        </p:txBody>
      </p:sp>
      <p:sp>
        <p:nvSpPr>
          <p:cNvPr id="7" name="Text 4"/>
          <p:cNvSpPr/>
          <p:nvPr/>
        </p:nvSpPr>
        <p:spPr>
          <a:xfrm>
            <a:off x="4754880" y="1051560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Setup Rules (Extension Ladders)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4754880" y="1463040"/>
            <a:ext cx="3931920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8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4-to-1 ratio: For every 4 ft of height, set the base 1 ft out from the wall</a:t>
            </a:r>
            <a:endParaRPr lang="en-US" sz="1200" dirty="0"/>
          </a:p>
          <a:p>
            <a:pPr marL="342900" indent="-342900">
              <a:spcAft>
                <a:spcPts val="8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Extend 3 feet above the landing or upper support point</a:t>
            </a:r>
            <a:endParaRPr lang="en-US" sz="1200" dirty="0"/>
          </a:p>
          <a:p>
            <a:pPr marL="342900" indent="-342900">
              <a:spcAft>
                <a:spcPts val="8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Secure the top of the ladder to prevent displacement — tie off or have a spotter</a:t>
            </a:r>
            <a:endParaRPr lang="en-US" sz="1200" dirty="0"/>
          </a:p>
          <a:p>
            <a:pPr marL="342900" indent="-342900">
              <a:spcAft>
                <a:spcPts val="8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 on a firm, level surface — never on boxes, barrels, or unstable ground</a:t>
            </a:r>
            <a:endParaRPr lang="en-US" sz="1200" dirty="0"/>
          </a:p>
          <a:p>
            <a:pPr marL="342900" indent="-342900">
              <a:spcAft>
                <a:spcPts val="8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Lock all spreaders and extension locks before climbing</a:t>
            </a:r>
            <a:endParaRPr lang="en-US" sz="1200" dirty="0"/>
          </a:p>
          <a:p>
            <a:pPr marL="342900" indent="-342900">
              <a:spcAft>
                <a:spcPts val="8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Face the ladder when ascending or descending — always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457200" y="46634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900" u="sng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29 CFR 1926.1053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371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THREE-POINT CONTACT &amp; PRE-USE INSPECTION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457200" y="1051560"/>
            <a:ext cx="3886200" cy="37947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12700" dir="108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40080" y="1188720"/>
            <a:ext cx="3520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Three-Point Contact Rule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40080" y="1645920"/>
            <a:ext cx="3520440" cy="3063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Always maintain three points of contact when climbing or descending:</a:t>
            </a:r>
            <a:endParaRPr lang="en-US" sz="12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— Two hands + one foot, or</a:t>
            </a:r>
            <a:endParaRPr lang="en-US" sz="12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— Two feet + one hand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NOT carry tools or materials in your hands while climbing — use a tool belt, hoist line, or bucket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overreach — keep your belt buckle between the side rails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Move one hand or foot at a time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Grip the rungs, not the side rails (better grip if foot slips)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4800600" y="1051560"/>
            <a:ext cx="3886200" cy="37947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12700" dir="10800000">
              <a:srgbClr val="000000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4983480" y="1188720"/>
            <a:ext cx="3520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Pre-Use Inspection Checklist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4983480" y="1645920"/>
            <a:ext cx="3520440" cy="3063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600"/>
              </a:spcAft>
              <a:buNone/>
            </a:pPr>
            <a:r>
              <a:rPr lang="en-US" sz="11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BEFORE EVERY USE — remove defective ladders from service immediately</a:t>
            </a:r>
            <a:endParaRPr lang="en-US" sz="11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rungs/steps for cracks, bends, corrosion, or missing components</a:t>
            </a:r>
            <a:endParaRPr lang="en-US" sz="11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 locking mechanisms (spreaders, extension locks) engage fully</a:t>
            </a:r>
            <a:endParaRPr lang="en-US" sz="11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Look for grease, oil, mud, or wet/slippery surfaces on rungs and feet</a:t>
            </a:r>
            <a:endParaRPr lang="en-US" sz="11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safety feet / pads — must be intact and non-slip</a:t>
            </a:r>
            <a:endParaRPr lang="en-US" sz="11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Ensure all labels (duty rating, safety instructions) are legible</a:t>
            </a:r>
            <a:endParaRPr lang="en-US" sz="11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Metal ladders: check for dents, bends, or damage to rails</a:t>
            </a:r>
            <a:endParaRPr lang="en-US" sz="11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Fiberglass ladders: check for chips, cracks, or UV degradation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57200" y="47548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900" u="sng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Ladder Safety QuickCard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371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VIOLATIONS &amp; WHEN NOT TO USE A LADDER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457200" y="1051560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OSHA Violations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457200" y="1463040"/>
            <a:ext cx="3931920" cy="3108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Using a damaged or defective ladder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extending 3 ft above the landing point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 up at wrong angle (too steep or too shallow)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Standing on the top cap or top rung of a stepladder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Using a metal ladder near electrical hazards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Overloading — exceeding the duty rating (body weight + tools + materials)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Placing on uneven or unstable surfaces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Using a ladder horizontally as a scaffold plank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4754880" y="1051560"/>
            <a:ext cx="3931920" cy="352044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7" name="Text 5"/>
          <p:cNvSpPr/>
          <p:nvPr/>
        </p:nvSpPr>
        <p:spPr>
          <a:xfrm>
            <a:off x="4937760" y="1188720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NOT to Use a Ladder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4937760" y="160020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scaffolding or an aerial lift instead when: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4937760" y="1965960"/>
            <a:ext cx="3566160" cy="2468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 requires both hands for an extended period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 duration exceeds 15-30 minutes at height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Heavy materials or tools must be brought up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 height exceeds ladder capacity or safe reach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Multiple workers need simultaneous elevated access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 wind conditions or adverse weather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▪"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 is near power lines (use fiberglass + maintain clearance, or use a non-conductive lift)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57200" y="46634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900" u="sng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29 CFR 1926.1053</a:t>
            </a:r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pPr algn="l" indent="0" marL="0">
              <a:buNone/>
            </a:pPr>
            <a:r>
              <a:rPr lang="en-US" sz="900" u="sng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Fall Protection Standards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371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 QUESTIONS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57200" y="118872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What is the correct setup angle for an extension ladder?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1737360"/>
            <a:ext cx="7955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4-to-1 ratio — for every 4 feet of height, the base is 1 foot away from the wall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237744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What does "three-point contact" mean, and why is it important?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31520" y="2926080"/>
            <a:ext cx="7955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Always maintain two hands and one foot, or two feet and one hand on the ladder. It prevents falls caused by loss of balance.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457200" y="356616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 Name two situations where you should use scaffolding or an aerial lift instead of a ladder.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4114800"/>
            <a:ext cx="7955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When work requires both hands for extended periods, when task duration exceeds 15-30 min, when heavy materials must be transported, or when multiple workers need access.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&amp; SIGN-OFF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Ladder Safety  |  [Date]  |  [Company Name]</a:t>
            </a:r>
            <a:endParaRPr lang="en-US" sz="12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97280"/>
          <a:ext cx="8229600" cy="36576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371600"/>
              </a:tblGrid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Printed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F4F"/>
                    </a:solidFill>
                  </a:tcPr>
                </a:tc>
              </a:tr>
            </a:tbl>
          </a:graphicData>
        </a:graphic>
      </p:graphicFrame>
      <p:sp>
        <p:nvSpPr>
          <p:cNvPr id="6" name="Shape 3"/>
          <p:cNvSpPr/>
          <p:nvPr/>
        </p:nvSpPr>
        <p:spPr>
          <a:xfrm>
            <a:off x="0" y="5088636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7" name="Text 4"/>
          <p:cNvSpPr/>
          <p:nvPr/>
        </p:nvSpPr>
        <p:spPr>
          <a:xfrm>
            <a:off x="457200" y="47548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spc="2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2026-03-15T22:52:39Z</dcterms:created>
  <dcterms:modified xsi:type="dcterms:W3CDTF">2026-03-15T22:52:39Z</dcterms:modified>
</cp:coreProperties>
</file>