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notesMasterIdLst>
    <p:notesMasterId r:id="rId9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notesMaster" Target="notesMasters/notesMaster1.xml"/><Relationship Id="rId10" Type="http://schemas.openxmlformats.org/officeDocument/2006/relationships/presProps" Target="presProps.xml"/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B2A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2004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400" b="1" spc="300" kern="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FORBES SAFETY SOLUTIONS</a:t>
            </a:r>
            <a:endParaRPr lang="en-US" sz="1400" dirty="0"/>
          </a:p>
        </p:txBody>
      </p:sp>
      <p:sp>
        <p:nvSpPr>
          <p:cNvPr id="3" name="Shape 1"/>
          <p:cNvSpPr/>
          <p:nvPr/>
        </p:nvSpPr>
        <p:spPr>
          <a:xfrm>
            <a:off x="457200" y="822960"/>
            <a:ext cx="1097280" cy="54864"/>
          </a:xfrm>
          <a:prstGeom prst="rect">
            <a:avLst/>
          </a:prstGeom>
          <a:solidFill>
            <a:srgbClr val="E8A838"/>
          </a:solidFill>
          <a:ln/>
        </p:spPr>
      </p:sp>
      <p:sp>
        <p:nvSpPr>
          <p:cNvPr id="4" name="Text 2"/>
          <p:cNvSpPr/>
          <p:nvPr/>
        </p:nvSpPr>
        <p:spPr>
          <a:xfrm>
            <a:off x="457200" y="1143000"/>
            <a:ext cx="7315200" cy="2011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ts val="4400"/>
              </a:lnSpc>
              <a:buNone/>
            </a:pPr>
            <a:r>
              <a:rPr lang="en-US" sz="3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CAUGHT-IN /</a:t>
            </a:r>
            <a:endParaRPr lang="en-US" sz="3600" dirty="0"/>
          </a:p>
          <a:p>
            <a:pPr algn="l" indent="0" marL="0">
              <a:lnSpc>
                <a:spcPts val="4400"/>
              </a:lnSpc>
              <a:buNone/>
            </a:pPr>
            <a:r>
              <a:rPr lang="en-US" sz="3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CAUGHT-BETWEEN</a:t>
            </a:r>
            <a:endParaRPr lang="en-US" sz="3600" dirty="0"/>
          </a:p>
          <a:p>
            <a:pPr algn="l" indent="0" marL="0">
              <a:lnSpc>
                <a:spcPts val="4400"/>
              </a:lnSpc>
              <a:buNone/>
            </a:pPr>
            <a:r>
              <a:rPr lang="en-US" sz="3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HAZARDS</a:t>
            </a:r>
            <a:endParaRPr lang="en-US" sz="3600" dirty="0"/>
          </a:p>
        </p:txBody>
      </p:sp>
      <p:sp>
        <p:nvSpPr>
          <p:cNvPr id="5" name="Text 3"/>
          <p:cNvSpPr/>
          <p:nvPr/>
        </p:nvSpPr>
        <p:spPr>
          <a:xfrm>
            <a:off x="457200" y="3200400"/>
            <a:ext cx="5486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400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OSHA Focus Four — 29 CFR 1926</a:t>
            </a:r>
            <a:endParaRPr lang="en-US" sz="1400" dirty="0"/>
          </a:p>
        </p:txBody>
      </p:sp>
      <p:sp>
        <p:nvSpPr>
          <p:cNvPr id="6" name="Text 4"/>
          <p:cNvSpPr/>
          <p:nvPr/>
        </p:nvSpPr>
        <p:spPr>
          <a:xfrm>
            <a:off x="457200" y="3611880"/>
            <a:ext cx="3657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200" b="1" spc="200" kern="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TOOLBOX TALK</a:t>
            </a:r>
            <a:endParaRPr lang="en-US" sz="1200" dirty="0"/>
          </a:p>
        </p:txBody>
      </p:sp>
      <p:sp>
        <p:nvSpPr>
          <p:cNvPr id="7" name="Text 5"/>
          <p:cNvSpPr/>
          <p:nvPr/>
        </p:nvSpPr>
        <p:spPr>
          <a:xfrm>
            <a:off x="457200" y="4206240"/>
            <a:ext cx="45720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[Company Name]</a:t>
            </a:r>
            <a:endParaRPr lang="en-US" sz="1600" dirty="0"/>
          </a:p>
          <a:p>
            <a:pPr algn="l" indent="0" marL="0">
              <a:buNone/>
            </a:pPr>
            <a:r>
              <a:rPr lang="en-US" sz="1400" dirty="0">
                <a:solidFill>
                  <a:srgbClr val="8A9BB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[Date]</a:t>
            </a:r>
            <a:endParaRPr lang="en-US" sz="1600" dirty="0"/>
          </a:p>
        </p:txBody>
      </p:sp>
      <p:sp>
        <p:nvSpPr>
          <p:cNvPr id="8" name="Shape 6"/>
          <p:cNvSpPr/>
          <p:nvPr/>
        </p:nvSpPr>
        <p:spPr>
          <a:xfrm>
            <a:off x="8046720" y="0"/>
            <a:ext cx="1097280" cy="5143500"/>
          </a:xfrm>
          <a:prstGeom prst="rect">
            <a:avLst/>
          </a:prstGeom>
          <a:solidFill>
            <a:srgbClr val="E8A838"/>
          </a:solidFill>
          <a:ln/>
        </p:spPr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B2A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74320"/>
            <a:ext cx="8229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WHY THIS MATTERS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457200" y="777240"/>
            <a:ext cx="8229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400" dirty="0">
                <a:solidFill>
                  <a:srgbClr val="8A9BB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Caught-In/Between: The Last of OSHA's "Focus Four" Hazards</a:t>
            </a:r>
            <a:endParaRPr lang="en-US" sz="1400" dirty="0"/>
          </a:p>
        </p:txBody>
      </p:sp>
      <p:sp>
        <p:nvSpPr>
          <p:cNvPr id="4" name="Shape 2"/>
          <p:cNvSpPr/>
          <p:nvPr/>
        </p:nvSpPr>
        <p:spPr>
          <a:xfrm>
            <a:off x="457200" y="1371600"/>
            <a:ext cx="2560320" cy="2468880"/>
          </a:xfrm>
          <a:prstGeom prst="roundRect">
            <a:avLst>
              <a:gd name="adj" fmla="val 5556"/>
            </a:avLst>
          </a:prstGeom>
          <a:solidFill>
            <a:srgbClr val="223558"/>
          </a:solidFill>
          <a:ln/>
        </p:spPr>
      </p:sp>
      <p:sp>
        <p:nvSpPr>
          <p:cNvPr id="5" name="Text 3"/>
          <p:cNvSpPr/>
          <p:nvPr/>
        </p:nvSpPr>
        <p:spPr>
          <a:xfrm>
            <a:off x="457200" y="1600200"/>
            <a:ext cx="25603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48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5–7%</a:t>
            </a:r>
            <a:endParaRPr lang="en-US" sz="4800" dirty="0"/>
          </a:p>
        </p:txBody>
      </p:sp>
      <p:sp>
        <p:nvSpPr>
          <p:cNvPr id="6" name="Text 4"/>
          <p:cNvSpPr/>
          <p:nvPr/>
        </p:nvSpPr>
        <p:spPr>
          <a:xfrm>
            <a:off x="640080" y="2423160"/>
            <a:ext cx="21945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of Construction</a:t>
            </a:r>
            <a:endParaRPr lang="en-US" sz="1400" dirty="0"/>
          </a:p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Fatalities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640080" y="2880360"/>
            <a:ext cx="21945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A9BB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Caught-in/between is</a:t>
            </a:r>
            <a:endParaRPr lang="en-US" sz="1100" dirty="0"/>
          </a:p>
          <a:p>
            <a:pPr algn="ctr" indent="0" marL="0">
              <a:buNone/>
            </a:pPr>
            <a:r>
              <a:rPr lang="en-US" sz="1100" dirty="0">
                <a:solidFill>
                  <a:srgbClr val="8A9BB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one of the "Fatal Four"</a:t>
            </a:r>
            <a:endParaRPr lang="en-US" sz="1100" dirty="0"/>
          </a:p>
        </p:txBody>
      </p:sp>
      <p:sp>
        <p:nvSpPr>
          <p:cNvPr id="8" name="Shape 6"/>
          <p:cNvSpPr/>
          <p:nvPr/>
        </p:nvSpPr>
        <p:spPr>
          <a:xfrm>
            <a:off x="3291840" y="1371600"/>
            <a:ext cx="2560320" cy="2468880"/>
          </a:xfrm>
          <a:prstGeom prst="roundRect">
            <a:avLst>
              <a:gd name="adj" fmla="val 5556"/>
            </a:avLst>
          </a:prstGeom>
          <a:solidFill>
            <a:srgbClr val="223558"/>
          </a:solidFill>
          <a:ln/>
        </p:spPr>
      </p:sp>
      <p:sp>
        <p:nvSpPr>
          <p:cNvPr id="9" name="Text 7"/>
          <p:cNvSpPr/>
          <p:nvPr/>
        </p:nvSpPr>
        <p:spPr>
          <a:xfrm>
            <a:off x="3291840" y="1600200"/>
            <a:ext cx="25603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48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18–24</a:t>
            </a:r>
            <a:endParaRPr lang="en-US" sz="4800" dirty="0"/>
          </a:p>
        </p:txBody>
      </p:sp>
      <p:sp>
        <p:nvSpPr>
          <p:cNvPr id="10" name="Text 8"/>
          <p:cNvSpPr/>
          <p:nvPr/>
        </p:nvSpPr>
        <p:spPr>
          <a:xfrm>
            <a:off x="3474720" y="2423160"/>
            <a:ext cx="21945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Deaths Per Year</a:t>
            </a:r>
            <a:endParaRPr lang="en-US" sz="1400" dirty="0"/>
          </a:p>
        </p:txBody>
      </p:sp>
      <p:sp>
        <p:nvSpPr>
          <p:cNvPr id="11" name="Text 9"/>
          <p:cNvSpPr/>
          <p:nvPr/>
        </p:nvSpPr>
        <p:spPr>
          <a:xfrm>
            <a:off x="3474720" y="2880360"/>
            <a:ext cx="21945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A9BB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Workers killed annually</a:t>
            </a:r>
            <a:endParaRPr lang="en-US" sz="1100" dirty="0"/>
          </a:p>
          <a:p>
            <a:pPr algn="ctr" indent="0" marL="0">
              <a:buNone/>
            </a:pPr>
            <a:r>
              <a:rPr lang="en-US" sz="1100" dirty="0">
                <a:solidFill>
                  <a:srgbClr val="8A9BB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 caught-in/between incidents</a:t>
            </a:r>
            <a:endParaRPr lang="en-US" sz="1100" dirty="0"/>
          </a:p>
        </p:txBody>
      </p:sp>
      <p:sp>
        <p:nvSpPr>
          <p:cNvPr id="12" name="Shape 10"/>
          <p:cNvSpPr/>
          <p:nvPr/>
        </p:nvSpPr>
        <p:spPr>
          <a:xfrm>
            <a:off x="6126480" y="1371600"/>
            <a:ext cx="2560320" cy="2468880"/>
          </a:xfrm>
          <a:prstGeom prst="roundRect">
            <a:avLst>
              <a:gd name="adj" fmla="val 5556"/>
            </a:avLst>
          </a:prstGeom>
          <a:solidFill>
            <a:srgbClr val="223558"/>
          </a:solidFill>
          <a:ln/>
        </p:spPr>
      </p:sp>
      <p:sp>
        <p:nvSpPr>
          <p:cNvPr id="13" name="Text 11"/>
          <p:cNvSpPr/>
          <p:nvPr/>
        </p:nvSpPr>
        <p:spPr>
          <a:xfrm>
            <a:off x="6126480" y="1600200"/>
            <a:ext cx="25603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48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#4</a:t>
            </a:r>
            <a:endParaRPr lang="en-US" sz="4800" dirty="0"/>
          </a:p>
        </p:txBody>
      </p:sp>
      <p:sp>
        <p:nvSpPr>
          <p:cNvPr id="14" name="Text 12"/>
          <p:cNvSpPr/>
          <p:nvPr/>
        </p:nvSpPr>
        <p:spPr>
          <a:xfrm>
            <a:off x="6309360" y="2423160"/>
            <a:ext cx="21945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Focus Four</a:t>
            </a:r>
            <a:endParaRPr lang="en-US" sz="1400" dirty="0"/>
          </a:p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Hazard</a:t>
            </a:r>
            <a:endParaRPr lang="en-US" sz="1400" dirty="0"/>
          </a:p>
        </p:txBody>
      </p:sp>
      <p:sp>
        <p:nvSpPr>
          <p:cNvPr id="15" name="Text 13"/>
          <p:cNvSpPr/>
          <p:nvPr/>
        </p:nvSpPr>
        <p:spPr>
          <a:xfrm>
            <a:off x="6309360" y="2880360"/>
            <a:ext cx="21945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A9BB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Joins falls, struck-by,</a:t>
            </a:r>
            <a:endParaRPr lang="en-US" sz="1100" dirty="0"/>
          </a:p>
          <a:p>
            <a:pPr algn="ctr" indent="0" marL="0">
              <a:buNone/>
            </a:pPr>
            <a:r>
              <a:rPr lang="en-US" sz="1100" dirty="0">
                <a:solidFill>
                  <a:srgbClr val="8A9BB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and electrocution</a:t>
            </a:r>
            <a:endParaRPr lang="en-US" sz="1100" dirty="0"/>
          </a:p>
        </p:txBody>
      </p:sp>
      <p:sp>
        <p:nvSpPr>
          <p:cNvPr id="16" name="Text 14"/>
          <p:cNvSpPr/>
          <p:nvPr/>
        </p:nvSpPr>
        <p:spPr>
          <a:xfrm>
            <a:off x="457200" y="4297680"/>
            <a:ext cx="8229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B7CA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Source: OSHA Fatal Four Statistics / Bureau of Labor Statistics Census of Fatal Occupational Injuries</a:t>
            </a:r>
            <a:endParaRPr lang="en-US" sz="9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74320"/>
            <a:ext cx="8229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TYPES OF CAUGHT-IN/BETWEEN HAZARDS</a:t>
            </a:r>
            <a:endParaRPr lang="en-US" sz="2400" dirty="0"/>
          </a:p>
        </p:txBody>
      </p:sp>
      <p:sp>
        <p:nvSpPr>
          <p:cNvPr id="3" name="Shape 1"/>
          <p:cNvSpPr/>
          <p:nvPr/>
        </p:nvSpPr>
        <p:spPr>
          <a:xfrm>
            <a:off x="457200" y="777240"/>
            <a:ext cx="914400" cy="45720"/>
          </a:xfrm>
          <a:prstGeom prst="rect">
            <a:avLst/>
          </a:prstGeom>
          <a:solidFill>
            <a:srgbClr val="E8A838"/>
          </a:solidFill>
          <a:ln/>
        </p:spPr>
      </p:sp>
      <p:sp>
        <p:nvSpPr>
          <p:cNvPr id="4" name="Shape 2"/>
          <p:cNvSpPr/>
          <p:nvPr/>
        </p:nvSpPr>
        <p:spPr>
          <a:xfrm>
            <a:off x="457200" y="1051560"/>
            <a:ext cx="2560320" cy="3474720"/>
          </a:xfrm>
          <a:prstGeom prst="roundRect">
            <a:avLst>
              <a:gd name="adj" fmla="val 4286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9000000">
              <a:srgbClr val="000000">
                <a:alpha val="8000"/>
              </a:srgbClr>
            </a:outerShdw>
          </a:effectLst>
        </p:spPr>
      </p:sp>
      <p:sp>
        <p:nvSpPr>
          <p:cNvPr id="5" name="Shape 3"/>
          <p:cNvSpPr/>
          <p:nvPr/>
        </p:nvSpPr>
        <p:spPr>
          <a:xfrm>
            <a:off x="457200" y="1051560"/>
            <a:ext cx="2560320" cy="502920"/>
          </a:xfrm>
          <a:prstGeom prst="roundRect">
            <a:avLst>
              <a:gd name="adj" fmla="val 21818"/>
            </a:avLst>
          </a:prstGeom>
          <a:solidFill>
            <a:srgbClr val="1B2A4A"/>
          </a:solidFill>
          <a:ln/>
        </p:spPr>
      </p:sp>
      <p:sp>
        <p:nvSpPr>
          <p:cNvPr id="6" name="Shape 4"/>
          <p:cNvSpPr/>
          <p:nvPr/>
        </p:nvSpPr>
        <p:spPr>
          <a:xfrm>
            <a:off x="457200" y="1371600"/>
            <a:ext cx="2560320" cy="18288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7" name="Text 5"/>
          <p:cNvSpPr/>
          <p:nvPr/>
        </p:nvSpPr>
        <p:spPr>
          <a:xfrm>
            <a:off x="594360" y="1143000"/>
            <a:ext cx="2286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MACHINERY</a:t>
            </a:r>
            <a:endParaRPr lang="en-US" sz="1300" dirty="0"/>
          </a:p>
        </p:txBody>
      </p:sp>
      <p:sp>
        <p:nvSpPr>
          <p:cNvPr id="8" name="Text 6"/>
          <p:cNvSpPr/>
          <p:nvPr/>
        </p:nvSpPr>
        <p:spPr>
          <a:xfrm>
            <a:off x="640080" y="1645920"/>
            <a:ext cx="2194560" cy="2697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marL="342900" indent="-342900">
              <a:lnSpc>
                <a:spcPts val="1600"/>
              </a:lnSpc>
              <a:spcAft>
                <a:spcPts val="600"/>
              </a:spcAft>
              <a:buSzPct val="100000"/>
              <a:buChar char="•"/>
            </a:pPr>
            <a:r>
              <a:rPr lang="en-US" sz="11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Caught in unguarded rotating parts (gears, rollers, augers)</a:t>
            </a:r>
            <a:endParaRPr lang="en-US" sz="1100" dirty="0"/>
          </a:p>
          <a:p>
            <a:pPr algn="l" marL="342900" indent="-342900">
              <a:lnSpc>
                <a:spcPts val="1600"/>
              </a:lnSpc>
              <a:spcAft>
                <a:spcPts val="600"/>
              </a:spcAft>
              <a:buSzPct val="100000"/>
              <a:buChar char="•"/>
            </a:pPr>
            <a:endParaRPr lang="en-US" sz="1100" dirty="0"/>
          </a:p>
          <a:p>
            <a:pPr algn="l" marL="342900" indent="-342900">
              <a:lnSpc>
                <a:spcPts val="1600"/>
              </a:lnSpc>
              <a:spcAft>
                <a:spcPts val="600"/>
              </a:spcAft>
              <a:buSzPct val="100000"/>
              <a:buChar char="•"/>
            </a:pPr>
            <a:r>
              <a:rPr lang="en-US" sz="11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Clothing, hair, or jewelry pulled into running equipment</a:t>
            </a:r>
            <a:endParaRPr lang="en-US" sz="1100" dirty="0"/>
          </a:p>
          <a:p>
            <a:pPr algn="l" marL="342900" indent="-342900">
              <a:lnSpc>
                <a:spcPts val="1600"/>
              </a:lnSpc>
              <a:spcAft>
                <a:spcPts val="600"/>
              </a:spcAft>
              <a:buSzPct val="100000"/>
              <a:buChar char="•"/>
            </a:pPr>
            <a:endParaRPr lang="en-US" sz="1100" dirty="0"/>
          </a:p>
          <a:p>
            <a:pPr algn="l" marL="342900" indent="-342900">
              <a:lnSpc>
                <a:spcPts val="1600"/>
              </a:lnSpc>
              <a:spcAft>
                <a:spcPts val="600"/>
              </a:spcAft>
              <a:buSzPct val="100000"/>
              <a:buChar char="•"/>
            </a:pPr>
            <a:r>
              <a:rPr lang="en-US" sz="11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Hand/fingers caught in moving belt or chain drive</a:t>
            </a:r>
            <a:endParaRPr lang="en-US" sz="1100" dirty="0"/>
          </a:p>
        </p:txBody>
      </p:sp>
      <p:sp>
        <p:nvSpPr>
          <p:cNvPr id="9" name="Shape 7"/>
          <p:cNvSpPr/>
          <p:nvPr/>
        </p:nvSpPr>
        <p:spPr>
          <a:xfrm>
            <a:off x="3246120" y="1051560"/>
            <a:ext cx="2560320" cy="3474720"/>
          </a:xfrm>
          <a:prstGeom prst="roundRect">
            <a:avLst>
              <a:gd name="adj" fmla="val 4286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9000000">
              <a:srgbClr val="000000">
                <a:alpha val="8000"/>
              </a:srgbClr>
            </a:outerShdw>
          </a:effectLst>
        </p:spPr>
      </p:sp>
      <p:sp>
        <p:nvSpPr>
          <p:cNvPr id="10" name="Shape 8"/>
          <p:cNvSpPr/>
          <p:nvPr/>
        </p:nvSpPr>
        <p:spPr>
          <a:xfrm>
            <a:off x="3246120" y="1051560"/>
            <a:ext cx="2560320" cy="502920"/>
          </a:xfrm>
          <a:prstGeom prst="roundRect">
            <a:avLst>
              <a:gd name="adj" fmla="val 21818"/>
            </a:avLst>
          </a:prstGeom>
          <a:solidFill>
            <a:srgbClr val="1B2A4A"/>
          </a:solidFill>
          <a:ln/>
        </p:spPr>
      </p:sp>
      <p:sp>
        <p:nvSpPr>
          <p:cNvPr id="11" name="Shape 9"/>
          <p:cNvSpPr/>
          <p:nvPr/>
        </p:nvSpPr>
        <p:spPr>
          <a:xfrm>
            <a:off x="3246120" y="1371600"/>
            <a:ext cx="2560320" cy="18288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12" name="Text 10"/>
          <p:cNvSpPr/>
          <p:nvPr/>
        </p:nvSpPr>
        <p:spPr>
          <a:xfrm>
            <a:off x="3383280" y="1143000"/>
            <a:ext cx="2286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EQUIPMENT &amp; OBJECTS</a:t>
            </a:r>
            <a:endParaRPr lang="en-US" sz="1300" dirty="0"/>
          </a:p>
        </p:txBody>
      </p:sp>
      <p:sp>
        <p:nvSpPr>
          <p:cNvPr id="13" name="Text 11"/>
          <p:cNvSpPr/>
          <p:nvPr/>
        </p:nvSpPr>
        <p:spPr>
          <a:xfrm>
            <a:off x="3429000" y="1645920"/>
            <a:ext cx="2194560" cy="2697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marL="342900" indent="-342900">
              <a:lnSpc>
                <a:spcPts val="1600"/>
              </a:lnSpc>
              <a:spcAft>
                <a:spcPts val="600"/>
              </a:spcAft>
              <a:buSzPct val="100000"/>
              <a:buChar char="•"/>
            </a:pPr>
            <a:r>
              <a:rPr lang="en-US" sz="11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Crushed between backing equipment and a fixed object</a:t>
            </a:r>
            <a:endParaRPr lang="en-US" sz="1100" dirty="0"/>
          </a:p>
          <a:p>
            <a:pPr algn="l" marL="342900" indent="-342900">
              <a:lnSpc>
                <a:spcPts val="1600"/>
              </a:lnSpc>
              <a:spcAft>
                <a:spcPts val="600"/>
              </a:spcAft>
              <a:buSzPct val="100000"/>
              <a:buChar char="•"/>
            </a:pPr>
            <a:endParaRPr lang="en-US" sz="1100" dirty="0"/>
          </a:p>
          <a:p>
            <a:pPr algn="l" marL="342900" indent="-342900">
              <a:lnSpc>
                <a:spcPts val="1600"/>
              </a:lnSpc>
              <a:spcAft>
                <a:spcPts val="600"/>
              </a:spcAft>
              <a:buSzPct val="100000"/>
              <a:buChar char="•"/>
            </a:pPr>
            <a:r>
              <a:rPr lang="en-US" sz="11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Caught between equipment swing radius and a wall or post</a:t>
            </a:r>
            <a:endParaRPr lang="en-US" sz="1100" dirty="0"/>
          </a:p>
          <a:p>
            <a:pPr algn="l" marL="342900" indent="-342900">
              <a:lnSpc>
                <a:spcPts val="1600"/>
              </a:lnSpc>
              <a:spcAft>
                <a:spcPts val="600"/>
              </a:spcAft>
              <a:buSzPct val="100000"/>
              <a:buChar char="•"/>
            </a:pPr>
            <a:endParaRPr lang="en-US" sz="1100" dirty="0"/>
          </a:p>
          <a:p>
            <a:pPr algn="l" marL="342900" indent="-342900">
              <a:lnSpc>
                <a:spcPts val="1600"/>
              </a:lnSpc>
              <a:spcAft>
                <a:spcPts val="600"/>
              </a:spcAft>
              <a:buSzPct val="100000"/>
              <a:buChar char="•"/>
            </a:pPr>
            <a:r>
              <a:rPr lang="en-US" sz="11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Pinch points between moving and stationary machine parts</a:t>
            </a:r>
            <a:endParaRPr lang="en-US" sz="1100" dirty="0"/>
          </a:p>
        </p:txBody>
      </p:sp>
      <p:sp>
        <p:nvSpPr>
          <p:cNvPr id="14" name="Shape 12"/>
          <p:cNvSpPr/>
          <p:nvPr/>
        </p:nvSpPr>
        <p:spPr>
          <a:xfrm>
            <a:off x="6035040" y="1051560"/>
            <a:ext cx="2560320" cy="3474720"/>
          </a:xfrm>
          <a:prstGeom prst="roundRect">
            <a:avLst>
              <a:gd name="adj" fmla="val 4286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9000000">
              <a:srgbClr val="000000">
                <a:alpha val="8000"/>
              </a:srgbClr>
            </a:outerShdw>
          </a:effectLst>
        </p:spPr>
      </p:sp>
      <p:sp>
        <p:nvSpPr>
          <p:cNvPr id="15" name="Shape 13"/>
          <p:cNvSpPr/>
          <p:nvPr/>
        </p:nvSpPr>
        <p:spPr>
          <a:xfrm>
            <a:off x="6035040" y="1051560"/>
            <a:ext cx="2560320" cy="502920"/>
          </a:xfrm>
          <a:prstGeom prst="roundRect">
            <a:avLst>
              <a:gd name="adj" fmla="val 21818"/>
            </a:avLst>
          </a:prstGeom>
          <a:solidFill>
            <a:srgbClr val="1B2A4A"/>
          </a:solidFill>
          <a:ln/>
        </p:spPr>
      </p:sp>
      <p:sp>
        <p:nvSpPr>
          <p:cNvPr id="16" name="Shape 14"/>
          <p:cNvSpPr/>
          <p:nvPr/>
        </p:nvSpPr>
        <p:spPr>
          <a:xfrm>
            <a:off x="6035040" y="1371600"/>
            <a:ext cx="2560320" cy="18288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17" name="Text 15"/>
          <p:cNvSpPr/>
          <p:nvPr/>
        </p:nvSpPr>
        <p:spPr>
          <a:xfrm>
            <a:off x="6172200" y="1143000"/>
            <a:ext cx="2286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COLLAPSING MATERIALS</a:t>
            </a:r>
            <a:endParaRPr lang="en-US" sz="1300" dirty="0"/>
          </a:p>
        </p:txBody>
      </p:sp>
      <p:sp>
        <p:nvSpPr>
          <p:cNvPr id="18" name="Text 16"/>
          <p:cNvSpPr/>
          <p:nvPr/>
        </p:nvSpPr>
        <p:spPr>
          <a:xfrm>
            <a:off x="6217920" y="1645920"/>
            <a:ext cx="2194560" cy="2697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marL="342900" indent="-342900">
              <a:lnSpc>
                <a:spcPts val="1600"/>
              </a:lnSpc>
              <a:spcAft>
                <a:spcPts val="600"/>
              </a:spcAft>
              <a:buSzPct val="100000"/>
              <a:buChar char="•"/>
            </a:pPr>
            <a:r>
              <a:rPr lang="en-US" sz="11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Trench cave-in burying workers</a:t>
            </a:r>
            <a:endParaRPr lang="en-US" sz="1100" dirty="0"/>
          </a:p>
          <a:p>
            <a:pPr algn="l" marL="342900" indent="-342900">
              <a:lnSpc>
                <a:spcPts val="1600"/>
              </a:lnSpc>
              <a:spcAft>
                <a:spcPts val="600"/>
              </a:spcAft>
              <a:buSzPct val="100000"/>
              <a:buChar char="•"/>
            </a:pPr>
            <a:endParaRPr lang="en-US" sz="1100" dirty="0"/>
          </a:p>
          <a:p>
            <a:pPr algn="l" marL="342900" indent="-342900">
              <a:lnSpc>
                <a:spcPts val="1600"/>
              </a:lnSpc>
              <a:spcAft>
                <a:spcPts val="600"/>
              </a:spcAft>
              <a:buSzPct val="100000"/>
              <a:buChar char="•"/>
            </a:pPr>
            <a:r>
              <a:rPr lang="en-US" sz="11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Collapsing stacked materials or unsecured loads</a:t>
            </a:r>
            <a:endParaRPr lang="en-US" sz="1100" dirty="0"/>
          </a:p>
          <a:p>
            <a:pPr algn="l" marL="342900" indent="-342900">
              <a:lnSpc>
                <a:spcPts val="1600"/>
              </a:lnSpc>
              <a:spcAft>
                <a:spcPts val="600"/>
              </a:spcAft>
              <a:buSzPct val="100000"/>
              <a:buChar char="•"/>
            </a:pPr>
            <a:endParaRPr lang="en-US" sz="1100" dirty="0"/>
          </a:p>
          <a:p>
            <a:pPr algn="l" marL="342900" indent="-342900">
              <a:lnSpc>
                <a:spcPts val="1600"/>
              </a:lnSpc>
              <a:spcAft>
                <a:spcPts val="600"/>
              </a:spcAft>
              <a:buSzPct val="100000"/>
              <a:buChar char="•"/>
            </a:pPr>
            <a:r>
              <a:rPr lang="en-US" sz="11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Structural collapse during demolition or excavation</a:t>
            </a:r>
            <a:endParaRPr lang="en-US" sz="1100" dirty="0"/>
          </a:p>
        </p:txBody>
      </p:sp>
      <p:sp>
        <p:nvSpPr>
          <p:cNvPr id="19" name="Text 17"/>
          <p:cNvSpPr/>
          <p:nvPr/>
        </p:nvSpPr>
        <p:spPr>
          <a:xfrm>
            <a:off x="457200" y="4709160"/>
            <a:ext cx="82296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B7CA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Reference: 29 CFR 1926 Subpart P (Excavations) | 29 CFR 1910.212 (Machine Guarding)</a:t>
            </a:r>
            <a:endParaRPr lang="en-US" sz="9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74320"/>
            <a:ext cx="8229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PREVENTION MEASURES</a:t>
            </a:r>
            <a:endParaRPr lang="en-US" sz="2400" dirty="0"/>
          </a:p>
        </p:txBody>
      </p:sp>
      <p:sp>
        <p:nvSpPr>
          <p:cNvPr id="3" name="Shape 1"/>
          <p:cNvSpPr/>
          <p:nvPr/>
        </p:nvSpPr>
        <p:spPr>
          <a:xfrm>
            <a:off x="457200" y="777240"/>
            <a:ext cx="914400" cy="45720"/>
          </a:xfrm>
          <a:prstGeom prst="rect">
            <a:avLst/>
          </a:prstGeom>
          <a:solidFill>
            <a:srgbClr val="E8A838"/>
          </a:solidFill>
          <a:ln/>
        </p:spPr>
      </p:sp>
      <p:graphicFrame>
        <p:nvGraphicFramePr>
          <p:cNvPr id="5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457200" y="1051560"/>
          <a:ext cx="8229600" cy="3657600"/>
        </p:xfrm>
        <a:graphic>
          <a:graphicData uri="http://schemas.openxmlformats.org/drawingml/2006/table">
            <a:tbl>
              <a:tblPr/>
              <a:tblGrid>
                <a:gridCol w="1828800"/>
                <a:gridCol w="6400800"/>
              </a:tblGrid>
              <a:tr h="36576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CATEGORY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101600" marR="101600" marT="50800" marB="50800" anchor="ctr">
                    <a:lnL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PREVENTION MEASURES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101600" marR="101600" marT="50800" marB="50800" anchor="ctr">
                    <a:lnL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</a:tr>
              <a:tr h="73152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Machine Guarding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  <a:p>
                      <a:pPr algn="ctr" indent="0" marL="0">
                        <a:buNone/>
                      </a:pPr>
                      <a:r>
                        <a:rPr lang="en-US" sz="12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&amp; LOTO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101600" marR="101600" marT="50800" marB="50800" anchor="ctr">
                    <a:lnL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• All moving parts must have guards in place (29 CFR 1910.212)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• Lockout/Tagout before ANY maintenance or adjustment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• Never reach into operating machinery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101600" marR="101600" marT="50800" marB="50800" anchor="ctr">
                    <a:lnL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3152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Personal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  <a:p>
                      <a:pPr algn="ctr" indent="0" marL="0">
                        <a:buNone/>
                      </a:pPr>
                      <a:r>
                        <a:rPr lang="en-US" sz="12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Precautions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101600" marR="101600" marT="50800" marB="50800" anchor="ctr">
                    <a:lnL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6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• No loose clothing, jewelry, or long hair near rotating equipment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• Never position body between equipment and immovable objects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• Stay clear of equipment swing radius at all times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101600" marR="101600" marT="50800" marB="50800" anchor="ctr">
                    <a:lnL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6F8"/>
                    </a:solidFill>
                  </a:tcPr>
                </a:tc>
              </a:tr>
              <a:tr h="73152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Trench &amp;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  <a:p>
                      <a:pPr algn="ctr" indent="0" marL="0">
                        <a:buNone/>
                      </a:pPr>
                      <a:r>
                        <a:rPr lang="en-US" sz="12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Excavation Safety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101600" marR="101600" marT="50800" marB="50800" anchor="ctr">
                    <a:lnL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• Trench protective systems required at 5 ft depth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• Sloping, shoring, or shielding per competent person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• Never enter an unprotected trench — no exceptions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101600" marR="101600" marT="50800" marB="50800" anchor="ctr">
                    <a:lnL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3152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Equipment &amp;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  <a:p>
                      <a:pPr algn="ctr" indent="0" marL="0">
                        <a:buNone/>
                      </a:pPr>
                      <a:r>
                        <a:rPr lang="en-US" sz="12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Vehicles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101600" marR="101600" marT="50800" marB="50800" anchor="ctr">
                    <a:lnL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6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• Use spotters when backing heavy equipment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• Establish barricades around swing radius areas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• Never walk between operating equipment and structures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101600" marR="101600" marT="50800" marB="50800" anchor="ctr">
                    <a:lnL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6F8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74320"/>
            <a:ext cx="8229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REAL-WORLD SCENARIOS</a:t>
            </a:r>
            <a:endParaRPr lang="en-US" sz="2400" dirty="0"/>
          </a:p>
        </p:txBody>
      </p:sp>
      <p:sp>
        <p:nvSpPr>
          <p:cNvPr id="3" name="Shape 1"/>
          <p:cNvSpPr/>
          <p:nvPr/>
        </p:nvSpPr>
        <p:spPr>
          <a:xfrm>
            <a:off x="457200" y="777240"/>
            <a:ext cx="914400" cy="45720"/>
          </a:xfrm>
          <a:prstGeom prst="rect">
            <a:avLst/>
          </a:prstGeom>
          <a:solidFill>
            <a:srgbClr val="E8A838"/>
          </a:solidFill>
          <a:ln/>
        </p:spPr>
      </p:sp>
      <p:graphicFrame>
        <p:nvGraphicFramePr>
          <p:cNvPr id="6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457200" y="1051560"/>
          <a:ext cx="8229600" cy="3200400"/>
        </p:xfrm>
        <a:graphic>
          <a:graphicData uri="http://schemas.openxmlformats.org/drawingml/2006/table">
            <a:tbl>
              <a:tblPr/>
              <a:tblGrid>
                <a:gridCol w="2011680"/>
                <a:gridCol w="1645920"/>
                <a:gridCol w="2286000"/>
                <a:gridCol w="2286000"/>
              </a:tblGrid>
              <a:tr h="36576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SCENARIO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6200" marR="76200" marT="50800" marB="50800" anchor="ctr">
                    <a:lnL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HAZARD TYPE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6200" marR="76200" marT="50800" marB="50800" anchor="ctr">
                    <a:lnL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WHAT WENT WRONG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6200" marR="76200" marT="50800" marB="50800" anchor="ctr">
                    <a:lnL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PREVENTION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6200" marR="76200" marT="50800" marB="50800" anchor="ctr">
                    <a:lnL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</a:tr>
              <a:tr h="59436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Clothing caught in unguarded auger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6200" marR="76200" marT="50800" marB="50800" anchor="ctr">
                    <a:lnL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Caught In — Machinery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6200" marR="76200" marT="50800" marB="50800" anchor="ctr">
                    <a:lnL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Machine guard removed, loose sleeve pulled worker in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6200" marR="76200" marT="50800" marB="50800" anchor="ctr">
                    <a:lnL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Replace guard; no loose clothing policy; LOTO for cleaning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6200" marR="76200" marT="50800" marB="50800" anchor="ctr">
                    <a:lnL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9436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Worker crushed between backing truck and wall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6200" marR="76200" marT="50800" marB="50800" anchor="ctr">
                    <a:lnL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6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Caught Between — Equipment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6200" marR="76200" marT="50800" marB="50800" anchor="ctr">
                    <a:lnL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6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No spotter; worker in blind spot between truck and structure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6200" marR="76200" marT="50800" marB="50800" anchor="ctr">
                    <a:lnL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6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Use spotter; establish exclusion zone; high-vis vest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6200" marR="76200" marT="50800" marB="50800" anchor="ctr">
                    <a:lnL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6F8"/>
                    </a:solidFill>
                  </a:tcPr>
                </a:tc>
              </a:tr>
              <a:tr h="59436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Trench cave-in buries worker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6200" marR="76200" marT="50800" marB="50800" anchor="ctr">
                    <a:lnL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Caught In — Collapse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6200" marR="76200" marT="50800" marB="50800" anchor="ctr">
                    <a:lnL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No protective system; trench deeper than 5 ft without shoring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6200" marR="76200" marT="50800" marB="50800" anchor="ctr">
                    <a:lnL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Trench box or sloping; competent person inspection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6200" marR="76200" marT="50800" marB="50800" anchor="ctr">
                    <a:lnL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9436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Hand caught in conveyor belt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6200" marR="76200" marT="50800" marB="50800" anchor="ctr">
                    <a:lnL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6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Caught In — Machinery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6200" marR="76200" marT="50800" marB="50800" anchor="ctr">
                    <a:lnL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6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Worker cleared jam without shutting down conveyor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6200" marR="76200" marT="50800" marB="50800" anchor="ctr">
                    <a:lnL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6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LOTO before clearing jam; never reach into running equipment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6200" marR="76200" marT="50800" marB="50800" anchor="ctr">
                    <a:lnL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A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6F8"/>
                    </a:solidFill>
                  </a:tcPr>
                </a:tc>
              </a:tr>
            </a:tbl>
          </a:graphicData>
        </a:graphic>
      </p:graphicFrame>
      <p:sp>
        <p:nvSpPr>
          <p:cNvPr id="5" name="Text 2"/>
          <p:cNvSpPr/>
          <p:nvPr/>
        </p:nvSpPr>
        <p:spPr>
          <a:xfrm>
            <a:off x="457200" y="4434840"/>
            <a:ext cx="8229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200" b="1" i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Discuss: Has anyone on this crew witnessed or experienced a caught-in/between near miss?</a:t>
            </a:r>
            <a:endParaRPr lang="en-US" sz="12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74320"/>
            <a:ext cx="8229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QUIZ / DISCUSSION</a:t>
            </a:r>
            <a:endParaRPr lang="en-US" sz="2400" dirty="0"/>
          </a:p>
        </p:txBody>
      </p:sp>
      <p:sp>
        <p:nvSpPr>
          <p:cNvPr id="3" name="Shape 1"/>
          <p:cNvSpPr/>
          <p:nvPr/>
        </p:nvSpPr>
        <p:spPr>
          <a:xfrm>
            <a:off x="457200" y="777240"/>
            <a:ext cx="914400" cy="45720"/>
          </a:xfrm>
          <a:prstGeom prst="rect">
            <a:avLst/>
          </a:prstGeom>
          <a:solidFill>
            <a:srgbClr val="E8A838"/>
          </a:solidFill>
          <a:ln/>
        </p:spPr>
      </p:sp>
      <p:sp>
        <p:nvSpPr>
          <p:cNvPr id="4" name="Shape 2"/>
          <p:cNvSpPr/>
          <p:nvPr/>
        </p:nvSpPr>
        <p:spPr>
          <a:xfrm>
            <a:off x="457200" y="1051560"/>
            <a:ext cx="8229600" cy="1097280"/>
          </a:xfrm>
          <a:prstGeom prst="roundRect">
            <a:avLst>
              <a:gd name="adj" fmla="val 10000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9000000">
              <a:srgbClr val="000000">
                <a:alpha val="8000"/>
              </a:srgbClr>
            </a:outerShdw>
          </a:effectLst>
        </p:spPr>
      </p:sp>
      <p:sp>
        <p:nvSpPr>
          <p:cNvPr id="5" name="Shape 3"/>
          <p:cNvSpPr/>
          <p:nvPr/>
        </p:nvSpPr>
        <p:spPr>
          <a:xfrm>
            <a:off x="640080" y="1234440"/>
            <a:ext cx="365760" cy="365760"/>
          </a:xfrm>
          <a:prstGeom prst="ellipse">
            <a:avLst/>
          </a:prstGeom>
          <a:solidFill>
            <a:srgbClr val="E8A838"/>
          </a:solidFill>
          <a:ln/>
        </p:spPr>
      </p:sp>
      <p:sp>
        <p:nvSpPr>
          <p:cNvPr id="6" name="Text 4"/>
          <p:cNvSpPr/>
          <p:nvPr/>
        </p:nvSpPr>
        <p:spPr>
          <a:xfrm>
            <a:off x="640080" y="1234440"/>
            <a:ext cx="3657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1600" dirty="0"/>
          </a:p>
        </p:txBody>
      </p:sp>
      <p:sp>
        <p:nvSpPr>
          <p:cNvPr id="7" name="Text 5"/>
          <p:cNvSpPr/>
          <p:nvPr/>
        </p:nvSpPr>
        <p:spPr>
          <a:xfrm>
            <a:off x="1143000" y="1216152"/>
            <a:ext cx="73152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3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Name the three types of caught-in/between hazards.</a:t>
            </a:r>
            <a:endParaRPr lang="en-US" sz="1300" dirty="0"/>
          </a:p>
        </p:txBody>
      </p:sp>
      <p:sp>
        <p:nvSpPr>
          <p:cNvPr id="8" name="Text 6"/>
          <p:cNvSpPr/>
          <p:nvPr/>
        </p:nvSpPr>
        <p:spPr>
          <a:xfrm>
            <a:off x="1143000" y="1645920"/>
            <a:ext cx="73152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ts val="1700"/>
              </a:lnSpc>
              <a:buNone/>
            </a:pPr>
            <a:r>
              <a:rPr lang="en-US" sz="1200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Answer: Caught in running machinery, caught between equipment and fixed objects, and caught in collapsing materials (e.g., trench cave-in).</a:t>
            </a:r>
            <a:endParaRPr lang="en-US" sz="1200" dirty="0"/>
          </a:p>
        </p:txBody>
      </p:sp>
      <p:sp>
        <p:nvSpPr>
          <p:cNvPr id="9" name="Shape 7"/>
          <p:cNvSpPr/>
          <p:nvPr/>
        </p:nvSpPr>
        <p:spPr>
          <a:xfrm>
            <a:off x="457200" y="2331720"/>
            <a:ext cx="8229600" cy="1097280"/>
          </a:xfrm>
          <a:prstGeom prst="roundRect">
            <a:avLst>
              <a:gd name="adj" fmla="val 10000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9000000">
              <a:srgbClr val="000000">
                <a:alpha val="8000"/>
              </a:srgbClr>
            </a:outerShdw>
          </a:effectLst>
        </p:spPr>
      </p:sp>
      <p:sp>
        <p:nvSpPr>
          <p:cNvPr id="10" name="Shape 8"/>
          <p:cNvSpPr/>
          <p:nvPr/>
        </p:nvSpPr>
        <p:spPr>
          <a:xfrm>
            <a:off x="640080" y="2514600"/>
            <a:ext cx="365760" cy="365760"/>
          </a:xfrm>
          <a:prstGeom prst="ellipse">
            <a:avLst/>
          </a:prstGeom>
          <a:solidFill>
            <a:srgbClr val="E8A838"/>
          </a:solidFill>
          <a:ln/>
        </p:spPr>
      </p:sp>
      <p:sp>
        <p:nvSpPr>
          <p:cNvPr id="11" name="Text 9"/>
          <p:cNvSpPr/>
          <p:nvPr/>
        </p:nvSpPr>
        <p:spPr>
          <a:xfrm>
            <a:off x="640080" y="2514600"/>
            <a:ext cx="3657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1143000" y="2496312"/>
            <a:ext cx="73152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3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At what depth must trench protective systems be used?</a:t>
            </a:r>
            <a:endParaRPr lang="en-US" sz="1300" dirty="0"/>
          </a:p>
        </p:txBody>
      </p:sp>
      <p:sp>
        <p:nvSpPr>
          <p:cNvPr id="13" name="Text 11"/>
          <p:cNvSpPr/>
          <p:nvPr/>
        </p:nvSpPr>
        <p:spPr>
          <a:xfrm>
            <a:off x="1143000" y="2926080"/>
            <a:ext cx="73152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ts val="1700"/>
              </a:lnSpc>
              <a:buNone/>
            </a:pPr>
            <a:r>
              <a:rPr lang="en-US" sz="1200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Answer: 5 feet. Trenches 5 feet or deeper require protective systems (sloping, shoring, or shielding) unless excavated in stable rock.</a:t>
            </a:r>
            <a:endParaRPr lang="en-US" sz="1200" dirty="0"/>
          </a:p>
        </p:txBody>
      </p:sp>
      <p:sp>
        <p:nvSpPr>
          <p:cNvPr id="14" name="Shape 12"/>
          <p:cNvSpPr/>
          <p:nvPr/>
        </p:nvSpPr>
        <p:spPr>
          <a:xfrm>
            <a:off x="457200" y="3611880"/>
            <a:ext cx="8229600" cy="1097280"/>
          </a:xfrm>
          <a:prstGeom prst="roundRect">
            <a:avLst>
              <a:gd name="adj" fmla="val 10000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9000000">
              <a:srgbClr val="000000">
                <a:alpha val="8000"/>
              </a:srgbClr>
            </a:outerShdw>
          </a:effectLst>
        </p:spPr>
      </p:sp>
      <p:sp>
        <p:nvSpPr>
          <p:cNvPr id="15" name="Shape 13"/>
          <p:cNvSpPr/>
          <p:nvPr/>
        </p:nvSpPr>
        <p:spPr>
          <a:xfrm>
            <a:off x="640080" y="3794760"/>
            <a:ext cx="365760" cy="365760"/>
          </a:xfrm>
          <a:prstGeom prst="ellipse">
            <a:avLst/>
          </a:prstGeom>
          <a:solidFill>
            <a:srgbClr val="E8A838"/>
          </a:solidFill>
          <a:ln/>
        </p:spPr>
      </p:sp>
      <p:sp>
        <p:nvSpPr>
          <p:cNvPr id="16" name="Text 14"/>
          <p:cNvSpPr/>
          <p:nvPr/>
        </p:nvSpPr>
        <p:spPr>
          <a:xfrm>
            <a:off x="640080" y="3794760"/>
            <a:ext cx="3657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1600" dirty="0"/>
          </a:p>
        </p:txBody>
      </p:sp>
      <p:sp>
        <p:nvSpPr>
          <p:cNvPr id="17" name="Text 15"/>
          <p:cNvSpPr/>
          <p:nvPr/>
        </p:nvSpPr>
        <p:spPr>
          <a:xfrm>
            <a:off x="1143000" y="3776472"/>
            <a:ext cx="73152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3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must be done before performing maintenance on equipment with moving parts?</a:t>
            </a:r>
            <a:endParaRPr lang="en-US" sz="1300" dirty="0"/>
          </a:p>
        </p:txBody>
      </p:sp>
      <p:sp>
        <p:nvSpPr>
          <p:cNvPr id="18" name="Text 16"/>
          <p:cNvSpPr/>
          <p:nvPr/>
        </p:nvSpPr>
        <p:spPr>
          <a:xfrm>
            <a:off x="1143000" y="4206240"/>
            <a:ext cx="73152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ts val="1700"/>
              </a:lnSpc>
              <a:buNone/>
            </a:pPr>
            <a:r>
              <a:rPr lang="en-US" sz="1200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Answer: Lockout/Tagout (LOTO) — De-energize the equipment and apply lock and tag to prevent unexpected startup.</a:t>
            </a:r>
            <a:endParaRPr lang="en-US" sz="12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1B2A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28600"/>
            <a:ext cx="8229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TOOLBOX TALK SIGN-OFF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457200" y="685800"/>
            <a:ext cx="45720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300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Caught-In / Caught-Between Hazards</a:t>
            </a:r>
            <a:endParaRPr lang="en-US" sz="1300" dirty="0"/>
          </a:p>
        </p:txBody>
      </p:sp>
      <p:graphicFrame>
        <p:nvGraphicFramePr>
          <p:cNvPr id="8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457200" y="1097280"/>
          <a:ext cx="8229600" cy="3657600"/>
        </p:xfrm>
        <a:graphic>
          <a:graphicData uri="http://schemas.openxmlformats.org/drawingml/2006/table">
            <a:tbl>
              <a:tblPr/>
              <a:tblGrid>
                <a:gridCol w="457200"/>
                <a:gridCol w="2286000"/>
                <a:gridCol w="2286000"/>
                <a:gridCol w="1828800"/>
                <a:gridCol w="1371600"/>
              </a:tblGrid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#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25400" marB="25400" anchor="ctr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PRINT NAME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25400" marB="25400" anchor="ctr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SIGNATURE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25400" marB="25400" anchor="ctr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COMPANY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25400" marB="25400" anchor="ctr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DATE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25400" marB="25400" anchor="ctr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dirty="0">
                          <a:solidFill>
                            <a:srgbClr val="8A9BB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25400" marB="25400" anchor="ctr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50800" marR="50800" marT="25400" marB="25400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50800" marR="50800" marT="25400" marB="25400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50800" marR="50800" marT="25400" marB="25400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50800" marR="50800" marT="25400" marB="25400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dirty="0">
                          <a:solidFill>
                            <a:srgbClr val="8A9BB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25400" marB="25400" anchor="ctr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35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50800" marR="50800" marT="25400" marB="25400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35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50800" marR="50800" marT="25400" marB="25400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35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50800" marR="50800" marT="25400" marB="25400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35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50800" marR="50800" marT="25400" marB="25400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3558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dirty="0">
                          <a:solidFill>
                            <a:srgbClr val="8A9BB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3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25400" marB="25400" anchor="ctr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50800" marR="50800" marT="25400" marB="25400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50800" marR="50800" marT="25400" marB="25400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50800" marR="50800" marT="25400" marB="25400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50800" marR="50800" marT="25400" marB="25400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dirty="0">
                          <a:solidFill>
                            <a:srgbClr val="8A9BB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4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25400" marB="25400" anchor="ctr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35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50800" marR="50800" marT="25400" marB="25400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35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50800" marR="50800" marT="25400" marB="25400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35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50800" marR="50800" marT="25400" marB="25400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35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50800" marR="50800" marT="25400" marB="25400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3558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dirty="0">
                          <a:solidFill>
                            <a:srgbClr val="8A9BB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5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25400" marB="25400" anchor="ctr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50800" marR="50800" marT="25400" marB="25400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50800" marR="50800" marT="25400" marB="25400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50800" marR="50800" marT="25400" marB="25400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50800" marR="50800" marT="25400" marB="25400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dirty="0">
                          <a:solidFill>
                            <a:srgbClr val="8A9BB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6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25400" marB="25400" anchor="ctr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35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50800" marR="50800" marT="25400" marB="25400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35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50800" marR="50800" marT="25400" marB="25400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35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50800" marR="50800" marT="25400" marB="25400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35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50800" marR="50800" marT="25400" marB="25400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3558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dirty="0">
                          <a:solidFill>
                            <a:srgbClr val="8A9BB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7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25400" marB="25400" anchor="ctr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50800" marR="50800" marT="25400" marB="25400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50800" marR="50800" marT="25400" marB="25400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50800" marR="50800" marT="25400" marB="25400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50800" marR="50800" marT="25400" marB="25400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dirty="0">
                          <a:solidFill>
                            <a:srgbClr val="8A9BB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8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25400" marB="25400" anchor="ctr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35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50800" marR="50800" marT="25400" marB="25400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35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50800" marR="50800" marT="25400" marB="25400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35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50800" marR="50800" marT="25400" marB="25400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35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50800" marR="50800" marT="25400" marB="25400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3558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dirty="0">
                          <a:solidFill>
                            <a:srgbClr val="8A9BB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9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25400" marB="25400" anchor="ctr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50800" marR="50800" marT="25400" marB="25400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50800" marR="50800" marT="25400" marB="25400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50800" marR="50800" marT="25400" marB="25400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50800" marR="50800" marT="25400" marB="25400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dirty="0">
                          <a:solidFill>
                            <a:srgbClr val="8A9BB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10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25400" marB="25400" anchor="ctr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35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50800" marR="50800" marT="25400" marB="25400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35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50800" marR="50800" marT="25400" marB="25400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35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50800" marR="50800" marT="25400" marB="25400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35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50800" marR="50800" marT="25400" marB="25400">
                    <a:lnL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4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3558"/>
                    </a:solidFill>
                  </a:tcPr>
                </a:tc>
              </a:tr>
            </a:tbl>
          </a:graphicData>
        </a:graphic>
      </p:graphicFrame>
      <p:sp>
        <p:nvSpPr>
          <p:cNvPr id="5" name="Text 2"/>
          <p:cNvSpPr/>
          <p:nvPr/>
        </p:nvSpPr>
        <p:spPr>
          <a:xfrm>
            <a:off x="457200" y="4709160"/>
            <a:ext cx="8229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6B7CA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FORBES SAFETY SOLUTIONS  |  Presenter: ________________  |  Location: ________________</a:t>
            </a:r>
            <a:endParaRPr lang="en-US" sz="1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2026-03-15T23:23:47Z</dcterms:created>
  <dcterms:modified xsi:type="dcterms:W3CDTF">2026-03-15T23:23:47Z</dcterms:modified>
</cp:coreProperties>
</file>