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1280160"/>
            <a:ext cx="804672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Pinch Points &amp;</a:t>
            </a:r>
            <a:endParaRPr lang="en-US" sz="3600" dirty="0"/>
          </a:p>
          <a:p>
            <a:pPr algn="l" indent="0" marL="0">
              <a:buNone/>
            </a:pPr>
            <a:r>
              <a:rPr lang="en-US" sz="3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Crushing Hazards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548640" y="265176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Recognizing and Avoiding Compression Injuries on the Job</a:t>
            </a:r>
            <a:endParaRPr lang="en-US" sz="1600" dirty="0"/>
          </a:p>
          <a:p>
            <a:pPr algn="l" indent="0" marL="0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1910.212, 29 CFR 1926.300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548640" y="4206240"/>
            <a:ext cx="8046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13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Danger of Pinch Points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548640" y="1188720"/>
            <a:ext cx="2438400" cy="3108960"/>
          </a:xfrm>
          <a:prstGeom prst="roundRect">
            <a:avLst>
              <a:gd name="adj" fmla="val 5625"/>
            </a:avLst>
          </a:prstGeom>
          <a:solidFill>
            <a:srgbClr val="243358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1554480"/>
            <a:ext cx="20726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125K+</a:t>
            </a:r>
            <a:endParaRPr lang="en-US" sz="4200" dirty="0"/>
          </a:p>
        </p:txBody>
      </p:sp>
      <p:sp>
        <p:nvSpPr>
          <p:cNvPr id="6" name="Text 4"/>
          <p:cNvSpPr/>
          <p:nvPr/>
        </p:nvSpPr>
        <p:spPr>
          <a:xfrm>
            <a:off x="731520" y="2743200"/>
            <a:ext cx="207264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Hand and finger injuries occur in U.S. workplaces each year — many from pinch points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3352800" y="1188720"/>
            <a:ext cx="2438400" cy="3108960"/>
          </a:xfrm>
          <a:prstGeom prst="roundRect">
            <a:avLst>
              <a:gd name="adj" fmla="val 5625"/>
            </a:avLst>
          </a:prstGeom>
          <a:solidFill>
            <a:srgbClr val="243358"/>
          </a:solidFill>
          <a:ln/>
        </p:spPr>
      </p:sp>
      <p:sp>
        <p:nvSpPr>
          <p:cNvPr id="8" name="Text 6"/>
          <p:cNvSpPr/>
          <p:nvPr/>
        </p:nvSpPr>
        <p:spPr>
          <a:xfrm>
            <a:off x="3535680" y="1554480"/>
            <a:ext cx="20726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#2</a:t>
            </a:r>
            <a:endParaRPr lang="en-US" sz="4200" dirty="0"/>
          </a:p>
        </p:txBody>
      </p:sp>
      <p:sp>
        <p:nvSpPr>
          <p:cNvPr id="9" name="Text 7"/>
          <p:cNvSpPr/>
          <p:nvPr/>
        </p:nvSpPr>
        <p:spPr>
          <a:xfrm>
            <a:off x="3535680" y="2743200"/>
            <a:ext cx="207264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Hand injuries rank as the second most common workplace injury type across all industries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6156960" y="1188720"/>
            <a:ext cx="2438400" cy="3108960"/>
          </a:xfrm>
          <a:prstGeom prst="roundRect">
            <a:avLst>
              <a:gd name="adj" fmla="val 5625"/>
            </a:avLst>
          </a:prstGeom>
          <a:solidFill>
            <a:srgbClr val="243358"/>
          </a:solidFill>
          <a:ln/>
        </p:spPr>
      </p:sp>
      <p:sp>
        <p:nvSpPr>
          <p:cNvPr id="11" name="Text 9"/>
          <p:cNvSpPr/>
          <p:nvPr/>
        </p:nvSpPr>
        <p:spPr>
          <a:xfrm>
            <a:off x="6339840" y="1554480"/>
            <a:ext cx="20726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80%</a:t>
            </a:r>
            <a:endParaRPr lang="en-US" sz="4200" dirty="0"/>
          </a:p>
        </p:txBody>
      </p:sp>
      <p:sp>
        <p:nvSpPr>
          <p:cNvPr id="12" name="Text 10"/>
          <p:cNvSpPr/>
          <p:nvPr/>
        </p:nvSpPr>
        <p:spPr>
          <a:xfrm>
            <a:off x="6339840" y="2743200"/>
            <a:ext cx="207264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pinch point injuries are preventable with proper guarding and awareness</a:t>
            </a:r>
            <a:endParaRPr lang="en-US" sz="1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"/>
            <a:ext cx="8046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Where Pinch Points Occur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48640" y="1005840"/>
            <a:ext cx="8046720" cy="3474720"/>
          </a:xfrm>
          <a:prstGeom prst="rect">
            <a:avLst/>
          </a:prstGeom>
          <a:noFill/>
          <a:ln/>
        </p:spPr>
        <p:txBody>
          <a:bodyPr wrap="square" lIns="0" tIns="63500" rIns="63500" bIns="0" rtlCol="0" anchor="t"/>
          <a:lstStyle/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Between two moving parts: gears, rollers, belt drives, and chain sprockets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Between a moving part and a stationary object: press rams, closing doors, swing-radius of excavators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Rotating equipment: drill presses, lathes, augers, and power take-offs (PTOs)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During material handling: setting steel, lowering loads, stacking pipe, closing gates and tailgates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Between the ground and moving equipment: tracks, outriggers, and lowering platforms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Always ask: 'Where could my hands, fingers, or body get caught between two objects?'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548640" y="4663440"/>
            <a:ext cx="8046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1910.212, 29 CFR 1926.300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"/>
            <a:ext cx="8046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Machine Guarding &amp; Hand Placement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48640" y="1005840"/>
            <a:ext cx="8046720" cy="3474720"/>
          </a:xfrm>
          <a:prstGeom prst="rect">
            <a:avLst/>
          </a:prstGeom>
          <a:noFill/>
          <a:ln/>
        </p:spPr>
        <p:txBody>
          <a:bodyPr wrap="square" lIns="0" tIns="63500" rIns="63500" bIns="0" rtlCol="0" anchor="t"/>
          <a:lstStyle/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remove or bypass machine guards — they are engineered barriers between you and moving parts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a guard is missing or damaged, stop work and report it immediately — do not operate the equipment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Keep your hands and fingers away from pinch points — use push sticks, pliers, or other tools to feed material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 aware of hand placement when guiding loads, closing doors, or connecting components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lockout/tagout (LOTO) procedures before reaching into any area with moving parts for maintenance or clearing jams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Barricade pinch point areas where workers could inadvertently enter the danger zone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548640" y="4663440"/>
            <a:ext cx="8046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1910.212, 29 CFR 1926.300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"/>
            <a:ext cx="8046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Glove Selection &amp; Body Positioning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48640" y="1005840"/>
            <a:ext cx="8046720" cy="3474720"/>
          </a:xfrm>
          <a:prstGeom prst="rect">
            <a:avLst/>
          </a:prstGeom>
          <a:noFill/>
          <a:ln/>
        </p:spPr>
        <p:txBody>
          <a:bodyPr wrap="square" lIns="0" tIns="63500" rIns="63500" bIns="0" rtlCol="0" anchor="t"/>
          <a:lstStyle/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Wear cut-resistant or impact gloves when handling materials with pinch hazards — they provide critical protection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wear gloves near rotating equipment (drills, lathes, grinders) — gloves can catch and pull your hand in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 the difference: gloves protect from pinch/crush between objects, but create entanglement hazards with rotating parts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Position your body to avoid the line of fire — never place any body part where it could be caught if equipment shifts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Maintain situational awareness: watch for swing radius of equipment, moving conveyors, and closing mechanisms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Communicate with coworkers before moving loads or operating equipment to ensure everyone is clear of pinch points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548640" y="4663440"/>
            <a:ext cx="8046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1910.212, 29 CFR 1926.300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"/>
            <a:ext cx="8046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Knowledge Check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48640" y="105156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Q1: Name two locations where pinch points commonly occur on a job site.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822960" y="1463040"/>
            <a:ext cx="7772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i="1" dirty="0">
                <a:solidFill>
                  <a:srgbClr val="37415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Between two moving parts (gears, rollers) and between a moving part and stationary object (press rams, closing doors).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548640" y="224028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Q2: When should you NOT wear gloves around equipment?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822960" y="2651760"/>
            <a:ext cx="7772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i="1" dirty="0">
                <a:solidFill>
                  <a:srgbClr val="37415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Near rotating equipment such as drills, lathes, and grinders — gloves can catch and pull your hand into the machine.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548640" y="342900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Q3: What should you do if a machine guard is missing or damaged?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822960" y="3840480"/>
            <a:ext cx="7772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i="1" dirty="0">
                <a:solidFill>
                  <a:srgbClr val="37415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Stop work immediately, do not operate the equipment, and report the missing guard to supervision.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28600"/>
            <a:ext cx="8046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Pinch Points &amp; Crushing Hazards — Sign-Off Sheet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731520"/>
            <a:ext cx="8046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signing below, I confirm I attended this Toolbox Talk and understand the material presented.</a:t>
            </a:r>
            <a:endParaRPr lang="en-US" sz="11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1143000"/>
          <a:ext cx="804672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3200400"/>
                <a:gridCol w="3200400"/>
                <a:gridCol w="1188720"/>
              </a:tblGrid>
              <a:tr h="30175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2026-03-16T01:02:18Z</dcterms:created>
  <dcterms:modified xsi:type="dcterms:W3CDTF">2026-03-16T01:02:18Z</dcterms:modified>
</cp:coreProperties>
</file>