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notesMasterIdLst>
    <p:notesMasterId r:id="rId9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spc="25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1400" dirty="0"/>
          </a:p>
        </p:txBody>
      </p:sp>
      <p:sp>
        <p:nvSpPr>
          <p:cNvPr id="3" name="Text 1"/>
          <p:cNvSpPr/>
          <p:nvPr/>
        </p:nvSpPr>
        <p:spPr>
          <a:xfrm>
            <a:off x="548640" y="1097280"/>
            <a:ext cx="8046720" cy="1828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4400"/>
              </a:lnSpc>
              <a:buNone/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Eye &amp; Face</a:t>
            </a:r>
            <a:endParaRPr lang="en-US" sz="3600" dirty="0"/>
          </a:p>
          <a:p>
            <a:pPr indent="0" marL="0">
              <a:lnSpc>
                <a:spcPts val="4400"/>
              </a:lnSpc>
              <a:buNone/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Protection</a:t>
            </a:r>
            <a:endParaRPr lang="en-US" sz="3600" dirty="0"/>
          </a:p>
        </p:txBody>
      </p:sp>
      <p:sp>
        <p:nvSpPr>
          <p:cNvPr id="4" name="Text 2"/>
          <p:cNvSpPr/>
          <p:nvPr/>
        </p:nvSpPr>
        <p:spPr>
          <a:xfrm>
            <a:off x="548640" y="3108960"/>
            <a:ext cx="3657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[Company Name]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548640" y="3474720"/>
            <a:ext cx="3657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[Date]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548640" y="4480560"/>
            <a:ext cx="8046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Ref: 29 CFR 1926.102, ANSI Z87.1</a:t>
            </a:r>
            <a:endParaRPr lang="en-US" sz="11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spc="25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1400" dirty="0"/>
          </a:p>
        </p:txBody>
      </p:sp>
      <p:sp>
        <p:nvSpPr>
          <p:cNvPr id="3" name="Text 1"/>
          <p:cNvSpPr/>
          <p:nvPr/>
        </p:nvSpPr>
        <p:spPr>
          <a:xfrm>
            <a:off x="548640" y="640080"/>
            <a:ext cx="80467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This Matters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548640" y="1371600"/>
            <a:ext cx="2468880" cy="2560320"/>
          </a:xfrm>
          <a:prstGeom prst="roundedRectangle">
            <a:avLst>
              <a:gd name="adj" fmla="val 5556"/>
            </a:avLst>
          </a:prstGeom>
          <a:solidFill>
            <a:srgbClr val="1B2A4A"/>
          </a:solidFill>
          <a:ln/>
          <a:effectLst>
            <a:outerShdw sx="100000" sy="100000" kx="0" ky="0" algn="bl" rotWithShape="0" blurRad="76200" dist="25400" dir="9000000">
              <a:srgbClr val="1B2A4A">
                <a:alpha val="8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548640" y="1645920"/>
            <a:ext cx="24688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2,000</a:t>
            </a:r>
            <a:endParaRPr lang="en-US" sz="4400" dirty="0"/>
          </a:p>
        </p:txBody>
      </p:sp>
      <p:sp>
        <p:nvSpPr>
          <p:cNvPr id="6" name="Text 4"/>
          <p:cNvSpPr/>
          <p:nvPr/>
        </p:nvSpPr>
        <p:spPr>
          <a:xfrm>
            <a:off x="822960" y="2560320"/>
            <a:ext cx="192024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ts val="2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Workplace eye</a:t>
            </a:r>
            <a:endParaRPr lang="en-US" sz="1400" dirty="0"/>
          </a:p>
          <a:p>
            <a:pPr algn="ctr" indent="0" marL="0">
              <a:lnSpc>
                <a:spcPts val="2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injuries per day</a:t>
            </a:r>
            <a:endParaRPr lang="en-US" sz="1400" dirty="0"/>
          </a:p>
          <a:p>
            <a:pPr algn="ctr" indent="0" marL="0">
              <a:lnSpc>
                <a:spcPts val="2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requiring treatment</a:t>
            </a:r>
            <a:endParaRPr lang="en-US" sz="1400" dirty="0"/>
          </a:p>
        </p:txBody>
      </p:sp>
      <p:sp>
        <p:nvSpPr>
          <p:cNvPr id="7" name="Shape 5"/>
          <p:cNvSpPr/>
          <p:nvPr/>
        </p:nvSpPr>
        <p:spPr>
          <a:xfrm>
            <a:off x="3337560" y="1371600"/>
            <a:ext cx="2468880" cy="2560320"/>
          </a:xfrm>
          <a:prstGeom prst="roundedRectangle">
            <a:avLst>
              <a:gd name="adj" fmla="val 5556"/>
            </a:avLst>
          </a:prstGeom>
          <a:solidFill>
            <a:srgbClr val="1B2A4A"/>
          </a:solidFill>
          <a:ln/>
          <a:effectLst>
            <a:outerShdw sx="100000" sy="100000" kx="0" ky="0" algn="bl" rotWithShape="0" blurRad="76200" dist="25400" dir="9000000">
              <a:srgbClr val="1B2A4A">
                <a:alpha val="8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3337560" y="1645920"/>
            <a:ext cx="24688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90%</a:t>
            </a:r>
            <a:endParaRPr lang="en-US" sz="4400" dirty="0"/>
          </a:p>
        </p:txBody>
      </p:sp>
      <p:sp>
        <p:nvSpPr>
          <p:cNvPr id="9" name="Text 7"/>
          <p:cNvSpPr/>
          <p:nvPr/>
        </p:nvSpPr>
        <p:spPr>
          <a:xfrm>
            <a:off x="3611880" y="2560320"/>
            <a:ext cx="192024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ts val="2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eye injuries are</a:t>
            </a:r>
            <a:endParaRPr lang="en-US" sz="1400" dirty="0"/>
          </a:p>
          <a:p>
            <a:pPr algn="ctr" indent="0" marL="0">
              <a:lnSpc>
                <a:spcPts val="2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preventable with</a:t>
            </a:r>
            <a:endParaRPr lang="en-US" sz="1400" dirty="0"/>
          </a:p>
          <a:p>
            <a:pPr algn="ctr" indent="0" marL="0">
              <a:lnSpc>
                <a:spcPts val="2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proper eyewear</a:t>
            </a:r>
            <a:endParaRPr lang="en-US" sz="1400" dirty="0"/>
          </a:p>
        </p:txBody>
      </p:sp>
      <p:sp>
        <p:nvSpPr>
          <p:cNvPr id="10" name="Shape 8"/>
          <p:cNvSpPr/>
          <p:nvPr/>
        </p:nvSpPr>
        <p:spPr>
          <a:xfrm>
            <a:off x="6126480" y="1371600"/>
            <a:ext cx="2468880" cy="2560320"/>
          </a:xfrm>
          <a:prstGeom prst="roundedRectangle">
            <a:avLst>
              <a:gd name="adj" fmla="val 5556"/>
            </a:avLst>
          </a:prstGeom>
          <a:solidFill>
            <a:srgbClr val="1B2A4A"/>
          </a:solidFill>
          <a:ln/>
          <a:effectLst>
            <a:outerShdw sx="100000" sy="100000" kx="0" ky="0" algn="bl" rotWithShape="0" blurRad="76200" dist="25400" dir="9000000">
              <a:srgbClr val="1B2A4A">
                <a:alpha val="8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6126480" y="1645920"/>
            <a:ext cx="24688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$300M+</a:t>
            </a:r>
            <a:endParaRPr lang="en-US" sz="4400" dirty="0"/>
          </a:p>
        </p:txBody>
      </p:sp>
      <p:sp>
        <p:nvSpPr>
          <p:cNvPr id="12" name="Text 10"/>
          <p:cNvSpPr/>
          <p:nvPr/>
        </p:nvSpPr>
        <p:spPr>
          <a:xfrm>
            <a:off x="6400800" y="2560320"/>
            <a:ext cx="192024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ts val="2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Annual cost of</a:t>
            </a:r>
            <a:endParaRPr lang="en-US" sz="1400" dirty="0"/>
          </a:p>
          <a:p>
            <a:pPr algn="ctr" indent="0" marL="0">
              <a:lnSpc>
                <a:spcPts val="2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workplace eye</a:t>
            </a:r>
            <a:endParaRPr lang="en-US" sz="1400" dirty="0"/>
          </a:p>
          <a:p>
            <a:pPr algn="ctr" indent="0" marL="0">
              <a:lnSpc>
                <a:spcPts val="2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injuries in the U.S.</a:t>
            </a:r>
            <a:endParaRPr lang="en-US" sz="1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Common Eye &amp; Face Hazards</a:t>
            </a:r>
            <a:endParaRPr lang="en-US" sz="2200" dirty="0"/>
          </a:p>
        </p:txBody>
      </p:sp>
      <p:sp>
        <p:nvSpPr>
          <p:cNvPr id="3" name="Shape 1"/>
          <p:cNvSpPr/>
          <p:nvPr/>
        </p:nvSpPr>
        <p:spPr>
          <a:xfrm>
            <a:off x="548640" y="749808"/>
            <a:ext cx="1097280" cy="54864"/>
          </a:xfrm>
          <a:prstGeom prst="rectangle">
            <a:avLst/>
          </a:prstGeom>
          <a:solidFill>
            <a:srgbClr val="E8A838"/>
          </a:solidFill>
          <a:ln/>
        </p:spPr>
      </p:sp>
      <p:sp>
        <p:nvSpPr>
          <p:cNvPr id="4" name="Shape 2"/>
          <p:cNvSpPr/>
          <p:nvPr/>
        </p:nvSpPr>
        <p:spPr>
          <a:xfrm>
            <a:off x="548640" y="1005840"/>
            <a:ext cx="8046720" cy="640080"/>
          </a:xfrm>
          <a:prstGeom prst="roundedRectangle">
            <a:avLst>
              <a:gd name="adj" fmla="val 14286"/>
            </a:avLst>
          </a:prstGeom>
          <a:solidFill>
            <a:srgbClr val="FFFFFF"/>
          </a:solidFill>
          <a:ln/>
        </p:spPr>
      </p:sp>
      <p:sp>
        <p:nvSpPr>
          <p:cNvPr id="5" name="Text 3"/>
          <p:cNvSpPr/>
          <p:nvPr/>
        </p:nvSpPr>
        <p:spPr>
          <a:xfrm>
            <a:off x="731520" y="1051560"/>
            <a:ext cx="21945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Flying Debris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3017520" y="1051560"/>
            <a:ext cx="53949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Cutting, chipping, grinding, and drilling generate high-speed particles that can penetrate the eye</a:t>
            </a:r>
            <a:endParaRPr lang="en-US" sz="1100" dirty="0"/>
          </a:p>
        </p:txBody>
      </p:sp>
      <p:sp>
        <p:nvSpPr>
          <p:cNvPr id="7" name="Shape 5"/>
          <p:cNvSpPr/>
          <p:nvPr/>
        </p:nvSpPr>
        <p:spPr>
          <a:xfrm>
            <a:off x="548640" y="1755648"/>
            <a:ext cx="8046720" cy="640080"/>
          </a:xfrm>
          <a:prstGeom prst="roundedRectangle">
            <a:avLst>
              <a:gd name="adj" fmla="val 14286"/>
            </a:avLst>
          </a:prstGeom>
          <a:solidFill>
            <a:srgbClr val="FFFFFF"/>
          </a:solidFill>
          <a:ln/>
        </p:spPr>
      </p:sp>
      <p:sp>
        <p:nvSpPr>
          <p:cNvPr id="8" name="Text 6"/>
          <p:cNvSpPr/>
          <p:nvPr/>
        </p:nvSpPr>
        <p:spPr>
          <a:xfrm>
            <a:off x="731520" y="1801368"/>
            <a:ext cx="21945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Grinding Sparks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3017520" y="1801368"/>
            <a:ext cx="53949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Metal grinding produces hot sparks and fragments that cause severe burns and corneal damage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548640" y="2505456"/>
            <a:ext cx="8046720" cy="640080"/>
          </a:xfrm>
          <a:prstGeom prst="roundedRectangle">
            <a:avLst>
              <a:gd name="adj" fmla="val 14286"/>
            </a:avLst>
          </a:prstGeom>
          <a:solidFill>
            <a:srgbClr val="FFFFFF"/>
          </a:solidFill>
          <a:ln/>
        </p:spPr>
      </p:sp>
      <p:sp>
        <p:nvSpPr>
          <p:cNvPr id="11" name="Text 9"/>
          <p:cNvSpPr/>
          <p:nvPr/>
        </p:nvSpPr>
        <p:spPr>
          <a:xfrm>
            <a:off x="731520" y="2551176"/>
            <a:ext cx="21945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Chemical Splash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3017520" y="2551176"/>
            <a:ext cx="53949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Solvents, acids, caustics, and cleaning agents can cause permanent eye damage on contact</a:t>
            </a:r>
            <a:endParaRPr lang="en-US" sz="1100" dirty="0"/>
          </a:p>
        </p:txBody>
      </p:sp>
      <p:sp>
        <p:nvSpPr>
          <p:cNvPr id="13" name="Shape 11"/>
          <p:cNvSpPr/>
          <p:nvPr/>
        </p:nvSpPr>
        <p:spPr>
          <a:xfrm>
            <a:off x="548640" y="3255264"/>
            <a:ext cx="8046720" cy="640080"/>
          </a:xfrm>
          <a:prstGeom prst="roundedRectangle">
            <a:avLst>
              <a:gd name="adj" fmla="val 14286"/>
            </a:avLst>
          </a:prstGeom>
          <a:solidFill>
            <a:srgbClr val="FFFFFF"/>
          </a:solidFill>
          <a:ln/>
        </p:spPr>
      </p:sp>
      <p:sp>
        <p:nvSpPr>
          <p:cNvPr id="14" name="Text 12"/>
          <p:cNvSpPr/>
          <p:nvPr/>
        </p:nvSpPr>
        <p:spPr>
          <a:xfrm>
            <a:off x="731520" y="3300984"/>
            <a:ext cx="21945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UV Radiation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3017520" y="3300984"/>
            <a:ext cx="53949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Welding arcs, sunlight, and cutting torches emit UV that causes painful flash burns (arc eye)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548640" y="4005072"/>
            <a:ext cx="8046720" cy="640080"/>
          </a:xfrm>
          <a:prstGeom prst="roundedRectangle">
            <a:avLst>
              <a:gd name="adj" fmla="val 14286"/>
            </a:avLst>
          </a:prstGeom>
          <a:solidFill>
            <a:srgbClr val="FFFFFF"/>
          </a:solidFill>
          <a:ln/>
        </p:spPr>
      </p:sp>
      <p:sp>
        <p:nvSpPr>
          <p:cNvPr id="17" name="Text 15"/>
          <p:cNvSpPr/>
          <p:nvPr/>
        </p:nvSpPr>
        <p:spPr>
          <a:xfrm>
            <a:off x="731520" y="4050792"/>
            <a:ext cx="21945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Dust &amp; Fine Particles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3017520" y="4050792"/>
            <a:ext cx="53949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Concrete dust, sawdust, and insulation fibers cause irritation, scratches, and infections</a:t>
            </a:r>
            <a:endParaRPr lang="en-US" sz="11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Types of Eye &amp; Face Protection</a:t>
            </a:r>
            <a:endParaRPr lang="en-US" sz="2200" dirty="0"/>
          </a:p>
        </p:txBody>
      </p:sp>
      <p:sp>
        <p:nvSpPr>
          <p:cNvPr id="3" name="Shape 1"/>
          <p:cNvSpPr/>
          <p:nvPr/>
        </p:nvSpPr>
        <p:spPr>
          <a:xfrm>
            <a:off x="548640" y="749808"/>
            <a:ext cx="1097280" cy="54864"/>
          </a:xfrm>
          <a:prstGeom prst="rectangle">
            <a:avLst/>
          </a:prstGeom>
          <a:solidFill>
            <a:srgbClr val="E8A838"/>
          </a:solidFill>
          <a:ln/>
        </p:spPr>
      </p:sp>
      <p:sp>
        <p:nvSpPr>
          <p:cNvPr id="4" name="Shape 2"/>
          <p:cNvSpPr/>
          <p:nvPr/>
        </p:nvSpPr>
        <p:spPr>
          <a:xfrm>
            <a:off x="548640" y="1005840"/>
            <a:ext cx="3931920" cy="1554480"/>
          </a:xfrm>
          <a:prstGeom prst="roundedRectangle">
            <a:avLst>
              <a:gd name="adj" fmla="val 5882"/>
            </a:avLst>
          </a:prstGeom>
          <a:solidFill>
            <a:srgbClr val="FFFFFF"/>
          </a:solidFill>
          <a:ln/>
        </p:spPr>
      </p:sp>
      <p:sp>
        <p:nvSpPr>
          <p:cNvPr id="5" name="Text 3"/>
          <p:cNvSpPr/>
          <p:nvPr/>
        </p:nvSpPr>
        <p:spPr>
          <a:xfrm>
            <a:off x="731520" y="1143000"/>
            <a:ext cx="3566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Safety Glasses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731520" y="1508760"/>
            <a:ext cx="35661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Impact-rated lenses with side shields. Required for general construction work. Must meet ANSI Z87.1 — look for the "Z87+" marking on the lens.</a:t>
            </a:r>
            <a:endParaRPr lang="en-US" sz="1100" dirty="0"/>
          </a:p>
        </p:txBody>
      </p:sp>
      <p:sp>
        <p:nvSpPr>
          <p:cNvPr id="7" name="Shape 5"/>
          <p:cNvSpPr/>
          <p:nvPr/>
        </p:nvSpPr>
        <p:spPr>
          <a:xfrm>
            <a:off x="548640" y="2743200"/>
            <a:ext cx="3931920" cy="1554480"/>
          </a:xfrm>
          <a:prstGeom prst="roundedRectangle">
            <a:avLst>
              <a:gd name="adj" fmla="val 5882"/>
            </a:avLst>
          </a:prstGeom>
          <a:solidFill>
            <a:srgbClr val="FFFFFF"/>
          </a:solidFill>
          <a:ln/>
        </p:spPr>
      </p:sp>
      <p:sp>
        <p:nvSpPr>
          <p:cNvPr id="8" name="Text 6"/>
          <p:cNvSpPr/>
          <p:nvPr/>
        </p:nvSpPr>
        <p:spPr>
          <a:xfrm>
            <a:off x="731520" y="2880360"/>
            <a:ext cx="3566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Safety Goggles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731520" y="3246120"/>
            <a:ext cx="35661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Sealed fit around the eyes. Required for chemical splash, dust exposure, and high-impact tasks where debris can enter from sides.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4709160" y="1005840"/>
            <a:ext cx="3931920" cy="1554480"/>
          </a:xfrm>
          <a:prstGeom prst="roundedRectangle">
            <a:avLst>
              <a:gd name="adj" fmla="val 5882"/>
            </a:avLst>
          </a:prstGeom>
          <a:solidFill>
            <a:srgbClr val="FFFFFF"/>
          </a:solidFill>
          <a:ln/>
        </p:spPr>
      </p:sp>
      <p:sp>
        <p:nvSpPr>
          <p:cNvPr id="11" name="Text 9"/>
          <p:cNvSpPr/>
          <p:nvPr/>
        </p:nvSpPr>
        <p:spPr>
          <a:xfrm>
            <a:off x="4892040" y="1143000"/>
            <a:ext cx="3566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Face Shields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4892040" y="1508760"/>
            <a:ext cx="35661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Full-face coverage. Used over safety glasses for grinding, chipping, and chemical handling. Not standalone protection.</a:t>
            </a:r>
            <a:endParaRPr lang="en-US" sz="1100" dirty="0"/>
          </a:p>
        </p:txBody>
      </p:sp>
      <p:sp>
        <p:nvSpPr>
          <p:cNvPr id="13" name="Shape 11"/>
          <p:cNvSpPr/>
          <p:nvPr/>
        </p:nvSpPr>
        <p:spPr>
          <a:xfrm>
            <a:off x="4709160" y="2743200"/>
            <a:ext cx="3931920" cy="1554480"/>
          </a:xfrm>
          <a:prstGeom prst="roundedRectangle">
            <a:avLst>
              <a:gd name="adj" fmla="val 5882"/>
            </a:avLst>
          </a:prstGeom>
          <a:solidFill>
            <a:srgbClr val="FFFFFF"/>
          </a:solidFill>
          <a:ln/>
        </p:spPr>
      </p:sp>
      <p:sp>
        <p:nvSpPr>
          <p:cNvPr id="14" name="Text 12"/>
          <p:cNvSpPr/>
          <p:nvPr/>
        </p:nvSpPr>
        <p:spPr>
          <a:xfrm>
            <a:off x="4892040" y="2880360"/>
            <a:ext cx="3566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Welding Helmets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4892040" y="3246120"/>
            <a:ext cx="35661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Auto-darkening or fixed-shade lenses for welding and cutting operations. Proper shade number based on the welding process.</a:t>
            </a:r>
            <a:endParaRPr lang="en-US" sz="11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Best Practices &amp; ANSI Z87.1 Markings</a:t>
            </a:r>
            <a:endParaRPr lang="en-US" sz="2200" dirty="0"/>
          </a:p>
        </p:txBody>
      </p:sp>
      <p:sp>
        <p:nvSpPr>
          <p:cNvPr id="3" name="Shape 1"/>
          <p:cNvSpPr/>
          <p:nvPr/>
        </p:nvSpPr>
        <p:spPr>
          <a:xfrm>
            <a:off x="548640" y="749808"/>
            <a:ext cx="1097280" cy="54864"/>
          </a:xfrm>
          <a:prstGeom prst="rectangle">
            <a:avLst/>
          </a:prstGeom>
          <a:solidFill>
            <a:srgbClr val="E8A838"/>
          </a:solidFill>
          <a:ln/>
        </p:spPr>
      </p:sp>
      <p:sp>
        <p:nvSpPr>
          <p:cNvPr id="4" name="Shape 2"/>
          <p:cNvSpPr/>
          <p:nvPr/>
        </p:nvSpPr>
        <p:spPr>
          <a:xfrm>
            <a:off x="548640" y="1005840"/>
            <a:ext cx="3931920" cy="3657600"/>
          </a:xfrm>
          <a:prstGeom prst="roundedRectangle">
            <a:avLst>
              <a:gd name="adj" fmla="val 2500"/>
            </a:avLst>
          </a:prstGeom>
          <a:solidFill>
            <a:srgbClr val="FFFFFF"/>
          </a:solidFill>
          <a:ln/>
        </p:spPr>
      </p:sp>
      <p:sp>
        <p:nvSpPr>
          <p:cNvPr id="5" name="Text 3"/>
          <p:cNvSpPr/>
          <p:nvPr/>
        </p:nvSpPr>
        <p:spPr>
          <a:xfrm>
            <a:off x="777240" y="1097280"/>
            <a:ext cx="34747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Best Practices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777240" y="1508760"/>
            <a:ext cx="3474720" cy="3017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lnSpc>
                <a:spcPts val="1700"/>
              </a:lnSpc>
              <a:spcAft>
                <a:spcPts val="600"/>
              </a:spcAft>
              <a:buSzPct val="100000"/>
              <a:buChar char="•"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Wear eye protection at all times on site</a:t>
            </a:r>
            <a:pPr indent="0" marL="0">
              <a:lnSpc>
                <a:spcPts val="1700"/>
              </a:lnSpc>
              <a:buNone/>
            </a:pPr>
            <a:endParaRPr lang="en-US" sz="1100" dirty="0"/>
          </a:p>
          <a:p>
            <a:pPr marL="342900" indent="-342900">
              <a:lnSpc>
                <a:spcPts val="1700"/>
              </a:lnSpc>
              <a:spcAft>
                <a:spcPts val="600"/>
              </a:spcAft>
              <a:buSzPct val="100000"/>
              <a:buChar char="•"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Inspect lenses for scratches and damage daily</a:t>
            </a:r>
            <a:pPr indent="0" marL="0">
              <a:lnSpc>
                <a:spcPts val="1700"/>
              </a:lnSpc>
              <a:buNone/>
            </a:pPr>
            <a:endParaRPr lang="en-US" sz="1100" dirty="0"/>
          </a:p>
          <a:p>
            <a:pPr marL="342900" indent="-342900">
              <a:lnSpc>
                <a:spcPts val="1700"/>
              </a:lnSpc>
              <a:spcAft>
                <a:spcPts val="600"/>
              </a:spcAft>
              <a:buSzPct val="100000"/>
              <a:buChar char="•"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 anti-fog coatings in humid environments</a:t>
            </a:r>
            <a:pPr indent="0" marL="0">
              <a:lnSpc>
                <a:spcPts val="1700"/>
              </a:lnSpc>
              <a:buNone/>
            </a:pPr>
            <a:endParaRPr lang="en-US" sz="1100" dirty="0"/>
          </a:p>
          <a:p>
            <a:pPr marL="342900" indent="-342900">
              <a:lnSpc>
                <a:spcPts val="1700"/>
              </a:lnSpc>
              <a:spcAft>
                <a:spcPts val="600"/>
              </a:spcAft>
              <a:buSzPct val="100000"/>
              <a:buChar char="•"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Ensure side shields are always attached</a:t>
            </a:r>
            <a:pPr indent="0" marL="0">
              <a:lnSpc>
                <a:spcPts val="1700"/>
              </a:lnSpc>
              <a:buNone/>
            </a:pPr>
            <a:endParaRPr lang="en-US" sz="1100" dirty="0"/>
          </a:p>
          <a:p>
            <a:pPr marL="342900" indent="-342900">
              <a:lnSpc>
                <a:spcPts val="1700"/>
              </a:lnSpc>
              <a:spcAft>
                <a:spcPts val="600"/>
              </a:spcAft>
              <a:buSzPct val="100000"/>
              <a:buChar char="•"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Prescription safety glasses must also meet Z87.1</a:t>
            </a:r>
            <a:pPr indent="0" marL="0">
              <a:lnSpc>
                <a:spcPts val="1700"/>
              </a:lnSpc>
              <a:buNone/>
            </a:pPr>
            <a:endParaRPr lang="en-US" sz="1100" dirty="0"/>
          </a:p>
          <a:p>
            <a:pPr marL="342900" indent="-342900">
              <a:lnSpc>
                <a:spcPts val="1700"/>
              </a:lnSpc>
              <a:spcAft>
                <a:spcPts val="600"/>
              </a:spcAft>
              <a:buSzPct val="100000"/>
              <a:buChar char="•"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Replace damaged or scratched eyewear immediately</a:t>
            </a:r>
            <a:pPr indent="0" marL="0">
              <a:lnSpc>
                <a:spcPts val="1700"/>
              </a:lnSpc>
              <a:buNone/>
            </a:pPr>
            <a:endParaRPr lang="en-US" sz="1100" dirty="0"/>
          </a:p>
          <a:p>
            <a:pPr marL="342900" indent="-342900">
              <a:lnSpc>
                <a:spcPts val="1700"/>
              </a:lnSpc>
              <a:spcAft>
                <a:spcPts val="600"/>
              </a:spcAft>
              <a:buSzPct val="100000"/>
              <a:buChar char="•"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Clean lenses with approved lens cleaner only</a:t>
            </a:r>
            <a:endParaRPr lang="en-US" sz="1100" dirty="0"/>
          </a:p>
        </p:txBody>
      </p:sp>
      <p:sp>
        <p:nvSpPr>
          <p:cNvPr id="7" name="Shape 5"/>
          <p:cNvSpPr/>
          <p:nvPr/>
        </p:nvSpPr>
        <p:spPr>
          <a:xfrm>
            <a:off x="4709160" y="1005840"/>
            <a:ext cx="3931920" cy="3657600"/>
          </a:xfrm>
          <a:prstGeom prst="roundedRectangle">
            <a:avLst>
              <a:gd name="adj" fmla="val 2500"/>
            </a:avLst>
          </a:prstGeom>
          <a:solidFill>
            <a:srgbClr val="FFFFFF"/>
          </a:solidFill>
          <a:ln/>
        </p:spPr>
      </p:sp>
      <p:sp>
        <p:nvSpPr>
          <p:cNvPr id="8" name="Text 6"/>
          <p:cNvSpPr/>
          <p:nvPr/>
        </p:nvSpPr>
        <p:spPr>
          <a:xfrm>
            <a:off x="4892040" y="1097280"/>
            <a:ext cx="3566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ANSI Z87.1 Markings</a:t>
            </a:r>
            <a:endParaRPr lang="en-US" sz="1400" dirty="0"/>
          </a:p>
        </p:txBody>
      </p:sp>
      <p:graphicFrame>
        <p:nvGraphicFramePr>
          <p:cNvPr id="6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4892040" y="1554480"/>
          <a:ext cx="3566160" cy="914400"/>
        </p:xfrm>
        <a:graphic>
          <a:graphicData uri="http://schemas.openxmlformats.org/drawingml/2006/table">
            <a:tbl>
              <a:tblPr/>
              <a:tblGrid>
                <a:gridCol w="1097280"/>
                <a:gridCol w="2468880"/>
              </a:tblGrid>
              <a:tr h="32004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Marking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27432" marB="27432" anchor="ctr">
                    <a:lnL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Meaning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27432" marB="27432" anchor="ctr">
                    <a:lnL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Z87+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27432" marB="27432" anchor="ctr">
                    <a:lnL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6B728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High-impact rated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27432" marB="27432" anchor="ctr">
                    <a:lnL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Z87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27432" marB="27432" anchor="ctr">
                    <a:lnL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6B728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Basic impact rated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27432" marB="27432" anchor="ctr">
                    <a:lnL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D3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27432" marB="27432" anchor="ctr">
                    <a:lnL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6B728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Splash/droplet protection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27432" marB="27432" anchor="ctr">
                    <a:lnL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D4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27432" marB="27432" anchor="ctr">
                    <a:lnL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6B728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Dust protection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27432" marB="27432" anchor="ctr">
                    <a:lnL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D5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27432" marB="27432" anchor="ctr">
                    <a:lnL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6B728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Fine dust protection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27432" marB="27432" anchor="ctr">
                    <a:lnL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 (shade #)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27432" marB="27432" anchor="ctr">
                    <a:lnL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6B728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Welding shade filter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27432" marB="27432" anchor="ctr">
                    <a:lnL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U (scale #)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27432" marB="27432" anchor="ctr">
                    <a:lnL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6B728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UV filter rating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27432" marB="27432" anchor="ctr">
                    <a:lnL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D1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Quiz / Discussion</a:t>
            </a:r>
            <a:endParaRPr lang="en-US" sz="2200" dirty="0"/>
          </a:p>
        </p:txBody>
      </p:sp>
      <p:sp>
        <p:nvSpPr>
          <p:cNvPr id="3" name="Shape 1"/>
          <p:cNvSpPr/>
          <p:nvPr/>
        </p:nvSpPr>
        <p:spPr>
          <a:xfrm>
            <a:off x="548640" y="749808"/>
            <a:ext cx="1097280" cy="54864"/>
          </a:xfrm>
          <a:prstGeom prst="rectangle">
            <a:avLst/>
          </a:prstGeom>
          <a:solidFill>
            <a:srgbClr val="E8A838"/>
          </a:solidFill>
          <a:ln/>
        </p:spPr>
      </p:sp>
      <p:sp>
        <p:nvSpPr>
          <p:cNvPr id="4" name="Shape 2"/>
          <p:cNvSpPr/>
          <p:nvPr/>
        </p:nvSpPr>
        <p:spPr>
          <a:xfrm>
            <a:off x="548640" y="1005840"/>
            <a:ext cx="8046720" cy="1097280"/>
          </a:xfrm>
          <a:prstGeom prst="roundedRectangle">
            <a:avLst>
              <a:gd name="adj" fmla="val 8333"/>
            </a:avLst>
          </a:prstGeom>
          <a:solidFill>
            <a:srgbClr val="FFFFFF"/>
          </a:solidFill>
          <a:ln/>
        </p:spPr>
      </p:sp>
      <p:sp>
        <p:nvSpPr>
          <p:cNvPr id="5" name="Text 3"/>
          <p:cNvSpPr/>
          <p:nvPr/>
        </p:nvSpPr>
        <p:spPr>
          <a:xfrm>
            <a:off x="777240" y="1097280"/>
            <a:ext cx="75895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Q1: What percentage of eye injuries are preventable with proper PPE?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777240" y="1508760"/>
            <a:ext cx="75895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A: 90% — the vast majority of eye injuries can be avoided with correct eyewear.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548640" y="2286000"/>
            <a:ext cx="8046720" cy="1097280"/>
          </a:xfrm>
          <a:prstGeom prst="roundedRectangle">
            <a:avLst>
              <a:gd name="adj" fmla="val 8333"/>
            </a:avLst>
          </a:prstGeom>
          <a:solidFill>
            <a:srgbClr val="FFFFFF"/>
          </a:solidFill>
          <a:ln/>
        </p:spPr>
      </p:sp>
      <p:sp>
        <p:nvSpPr>
          <p:cNvPr id="8" name="Text 6"/>
          <p:cNvSpPr/>
          <p:nvPr/>
        </p:nvSpPr>
        <p:spPr>
          <a:xfrm>
            <a:off x="777240" y="2377440"/>
            <a:ext cx="75895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Q2: What marking on safety glasses indicates high-impact rating?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777240" y="2788920"/>
            <a:ext cx="75895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A: Z87+ stamped on the lens confirms it meets ANSI high-impact standards.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548640" y="3566160"/>
            <a:ext cx="8046720" cy="1097280"/>
          </a:xfrm>
          <a:prstGeom prst="roundedRectangle">
            <a:avLst>
              <a:gd name="adj" fmla="val 8333"/>
            </a:avLst>
          </a:prstGeom>
          <a:solidFill>
            <a:srgbClr val="FFFFFF"/>
          </a:solidFill>
          <a:ln/>
        </p:spPr>
      </p:sp>
      <p:sp>
        <p:nvSpPr>
          <p:cNvPr id="11" name="Text 9"/>
          <p:cNvSpPr/>
          <p:nvPr/>
        </p:nvSpPr>
        <p:spPr>
          <a:xfrm>
            <a:off x="777240" y="3657600"/>
            <a:ext cx="75895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Q3: Can a face shield be worn alone as eye protection?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777240" y="4069080"/>
            <a:ext cx="75895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A: No — face shields must always be worn over safety glasses or goggles.</a:t>
            </a:r>
            <a:endParaRPr lang="en-US" sz="1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ATTENDANCE SIGN-OFF</a:t>
            </a:r>
            <a:endParaRPr lang="en-US" sz="2000" dirty="0"/>
          </a:p>
        </p:txBody>
      </p:sp>
      <p:graphicFrame>
        <p:nvGraphicFramePr>
          <p:cNvPr id="8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48640" y="822960"/>
          <a:ext cx="8046720" cy="914400"/>
        </p:xfrm>
        <a:graphic>
          <a:graphicData uri="http://schemas.openxmlformats.org/drawingml/2006/table">
            <a:tbl>
              <a:tblPr/>
              <a:tblGrid>
                <a:gridCol w="457200"/>
                <a:gridCol w="3200400"/>
                <a:gridCol w="3017520"/>
                <a:gridCol w="1371600"/>
              </a:tblGrid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#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Name (Print)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Signature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Date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7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8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9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10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2026-03-16T00:56:55Z</dcterms:created>
  <dcterms:modified xsi:type="dcterms:W3CDTF">2026-03-16T00:56:55Z</dcterms:modified>
</cp:coreProperties>
</file>