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Lst>
  <p:notesMasterIdLst>
    <p:notesMasterId r:id="rId8"/>
  </p:notesMaster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notesMaster" Target="notesMasters/notesMaster1.xml"/><Relationship Id="rId9" Type="http://schemas.openxmlformats.org/officeDocument/2006/relationships/presProps" Target="presProps.xml"/><Relationship Id="rId10" Type="http://schemas.openxmlformats.org/officeDocument/2006/relationships/viewProps" Target="viewProps.xml"/><Relationship Id="rId11" Type="http://schemas.openxmlformats.org/officeDocument/2006/relationships/theme" Target="theme/theme1.xml"/><Relationship Id="rId12"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hyperlink" Target="https://www.bls.gov/iif/factsheets/fatal-occupational-injuries-confined-spaces-2011-19.htm" TargetMode="External"/><Relationship Id="rId2" Type="http://schemas.openxmlformats.org/officeDocument/2006/relationships/slideLayout" Target="../slideLayouts/slideLayout1.xml"/><Relationship Id="rId3"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hyperlink" Target="https://www.osha.gov/laws-regs/regulations/standardnumber/1910/1910.146" TargetMode="External"/><Relationship Id="rId2" Type="http://schemas.openxmlformats.org/officeDocument/2006/relationships/slideLayout" Target="../slideLayouts/slideLayout1.xml"/><Relationship Id="rId3"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hyperlink" Target="https://www.cdc.gov/niosh/docs/86-110/default.html" TargetMode="External"/><Relationship Id="rId2" Type="http://schemas.openxmlformats.org/officeDocument/2006/relationships/slideLayout" Target="../slideLayouts/slideLayout1.xml"/><Relationship Id="rId3"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B2A4A"/>
        </a:solidFill>
      </p:bgPr>
    </p:bg>
    <p:spTree>
      <p:nvGrpSpPr>
        <p:cNvPr id="1" name=""/>
        <p:cNvGrpSpPr/>
        <p:nvPr/>
      </p:nvGrpSpPr>
      <p:grpSpPr>
        <a:xfrm>
          <a:off x="0" y="0"/>
          <a:ext cx="0" cy="0"/>
          <a:chOff x="0" y="0"/>
          <a:chExt cx="0" cy="0"/>
        </a:xfrm>
      </p:grpSpPr>
      <p:sp>
        <p:nvSpPr>
          <p:cNvPr id="2" name="Text 0"/>
          <p:cNvSpPr/>
          <p:nvPr/>
        </p:nvSpPr>
        <p:spPr>
          <a:xfrm>
            <a:off x="731520" y="914400"/>
            <a:ext cx="7680960" cy="1097280"/>
          </a:xfrm>
          <a:prstGeom prst="rect">
            <a:avLst/>
          </a:prstGeom>
          <a:noFill/>
          <a:ln/>
        </p:spPr>
        <p:txBody>
          <a:bodyPr wrap="square" lIns="0" tIns="0" rIns="0" bIns="0" rtlCol="0" anchor="b"/>
          <a:lstStyle/>
          <a:p>
            <a:pPr algn="l" indent="0" marL="0">
              <a:buNone/>
            </a:pPr>
            <a:r>
              <a:rPr lang="en-US" sz="3600" b="1" dirty="0">
                <a:solidFill>
                  <a:srgbClr val="FFFFFF"/>
                </a:solidFill>
                <a:latin typeface="Calibri" pitchFamily="34" charset="0"/>
                <a:ea typeface="Calibri" pitchFamily="34" charset="-122"/>
                <a:cs typeface="Calibri" pitchFamily="34" charset="-120"/>
              </a:rPr>
              <a:t>CONFINED SPACE ENTRY</a:t>
            </a:r>
            <a:endParaRPr lang="en-US" sz="3600" dirty="0"/>
          </a:p>
        </p:txBody>
      </p:sp>
      <p:sp>
        <p:nvSpPr>
          <p:cNvPr id="3" name="Text 1"/>
          <p:cNvSpPr/>
          <p:nvPr/>
        </p:nvSpPr>
        <p:spPr>
          <a:xfrm>
            <a:off x="731520" y="2011680"/>
            <a:ext cx="7680960" cy="457200"/>
          </a:xfrm>
          <a:prstGeom prst="rect">
            <a:avLst/>
          </a:prstGeom>
          <a:noFill/>
          <a:ln/>
        </p:spPr>
        <p:txBody>
          <a:bodyPr wrap="square" lIns="0" tIns="0" rIns="0" bIns="0" rtlCol="0" anchor="ctr"/>
          <a:lstStyle/>
          <a:p>
            <a:pPr algn="l" indent="0" marL="0">
              <a:buNone/>
            </a:pPr>
            <a:r>
              <a:rPr lang="en-US" sz="1400" dirty="0">
                <a:solidFill>
                  <a:srgbClr val="E8A838"/>
                </a:solidFill>
                <a:latin typeface="Calibri" pitchFamily="34" charset="0"/>
                <a:ea typeface="Calibri" pitchFamily="34" charset="-122"/>
                <a:cs typeface="Calibri" pitchFamily="34" charset="-120"/>
              </a:rPr>
              <a:t>29 CFR 1910.146 &amp; 1926 Subpart AA</a:t>
            </a:r>
            <a:endParaRPr lang="en-US" sz="1400" dirty="0"/>
          </a:p>
        </p:txBody>
      </p:sp>
      <p:sp>
        <p:nvSpPr>
          <p:cNvPr id="4" name="Shape 2"/>
          <p:cNvSpPr/>
          <p:nvPr/>
        </p:nvSpPr>
        <p:spPr>
          <a:xfrm>
            <a:off x="731520" y="2606040"/>
            <a:ext cx="1828800" cy="36576"/>
          </a:xfrm>
          <a:prstGeom prst="rect">
            <a:avLst/>
          </a:prstGeom>
          <a:solidFill>
            <a:srgbClr val="E8A838"/>
          </a:solidFill>
          <a:ln/>
        </p:spPr>
      </p:sp>
      <p:sp>
        <p:nvSpPr>
          <p:cNvPr id="5" name="Text 3"/>
          <p:cNvSpPr/>
          <p:nvPr/>
        </p:nvSpPr>
        <p:spPr>
          <a:xfrm>
            <a:off x="731520" y="2926080"/>
            <a:ext cx="4572000" cy="914400"/>
          </a:xfrm>
          <a:prstGeom prst="rect">
            <a:avLst/>
          </a:prstGeom>
          <a:noFill/>
          <a:ln/>
        </p:spPr>
        <p:txBody>
          <a:bodyPr wrap="square" lIns="0" tIns="0" rIns="0" bIns="0" rtlCol="0" anchor="t"/>
          <a:lstStyle/>
          <a:p>
            <a:pPr algn="l" indent="0" marL="0">
              <a:lnSpc>
                <a:spcPts val="2800"/>
              </a:lnSpc>
              <a:buNone/>
            </a:pPr>
            <a:r>
              <a:rPr lang="en-US" sz="1400" b="1" dirty="0">
                <a:solidFill>
                  <a:srgbClr val="D0D0D0"/>
                </a:solidFill>
                <a:latin typeface="Calibri" pitchFamily="34" charset="0"/>
                <a:ea typeface="Calibri" pitchFamily="34" charset="-122"/>
                <a:cs typeface="Calibri" pitchFamily="34" charset="-120"/>
              </a:rPr>
              <a:t>Presenter: </a:t>
            </a:r>
            <a:pPr algn="l" indent="0" marL="0">
              <a:lnSpc>
                <a:spcPts val="2800"/>
              </a:lnSpc>
              <a:buNone/>
            </a:pPr>
            <a:r>
              <a:rPr lang="en-US" sz="1400" dirty="0">
                <a:solidFill>
                  <a:srgbClr val="D0D0D0"/>
                </a:solidFill>
                <a:latin typeface="Calibri" pitchFamily="34" charset="0"/>
                <a:ea typeface="Calibri" pitchFamily="34" charset="-122"/>
                <a:cs typeface="Calibri" pitchFamily="34" charset="-120"/>
              </a:rPr>
              <a:t>____________________</a:t>
            </a:r>
            <a:pPr algn="l" indent="0" marL="0">
              <a:lnSpc>
                <a:spcPts val="2800"/>
              </a:lnSpc>
              <a:buNone/>
            </a:pPr>
            <a:r>
              <a:rPr lang="en-US" sz="1400" dirty="0">
                <a:solidFill>
                  <a:srgbClr val="D0D0D0"/>
                </a:solidFill>
                <a:latin typeface="Calibri" pitchFamily="34" charset="0"/>
                <a:ea typeface="Calibri" pitchFamily="34" charset="-122"/>
                <a:cs typeface="Calibri" pitchFamily="34" charset="-120"/>
              </a:rPr>
              <a:t>
</a:t>
            </a:r>
            <a:pPr algn="l" indent="0" marL="0">
              <a:lnSpc>
                <a:spcPts val="2800"/>
              </a:lnSpc>
              <a:buNone/>
            </a:pPr>
            <a:r>
              <a:rPr lang="en-US" sz="1400" b="1" dirty="0">
                <a:solidFill>
                  <a:srgbClr val="D0D0D0"/>
                </a:solidFill>
                <a:latin typeface="Calibri" pitchFamily="34" charset="0"/>
                <a:ea typeface="Calibri" pitchFamily="34" charset="-122"/>
                <a:cs typeface="Calibri" pitchFamily="34" charset="-120"/>
              </a:rPr>
              <a:t>Date: </a:t>
            </a:r>
            <a:pPr algn="l" indent="0" marL="0">
              <a:lnSpc>
                <a:spcPts val="2800"/>
              </a:lnSpc>
              <a:buNone/>
            </a:pPr>
            <a:r>
              <a:rPr lang="en-US" sz="1400" dirty="0">
                <a:solidFill>
                  <a:srgbClr val="D0D0D0"/>
                </a:solidFill>
                <a:latin typeface="Calibri" pitchFamily="34" charset="0"/>
                <a:ea typeface="Calibri" pitchFamily="34" charset="-122"/>
                <a:cs typeface="Calibri" pitchFamily="34" charset="-120"/>
              </a:rPr>
              <a:t>____________________</a:t>
            </a:r>
            <a:endParaRPr lang="en-US" sz="1400" dirty="0"/>
          </a:p>
        </p:txBody>
      </p:sp>
      <p:sp>
        <p:nvSpPr>
          <p:cNvPr id="6" name="Text 4"/>
          <p:cNvSpPr/>
          <p:nvPr/>
        </p:nvSpPr>
        <p:spPr>
          <a:xfrm>
            <a:off x="731520" y="4297680"/>
            <a:ext cx="4572000" cy="457200"/>
          </a:xfrm>
          <a:prstGeom prst="rect">
            <a:avLst/>
          </a:prstGeom>
          <a:noFill/>
          <a:ln/>
        </p:spPr>
        <p:txBody>
          <a:bodyPr wrap="square" lIns="0" tIns="0" rIns="0" bIns="0" rtlCol="0" anchor="b"/>
          <a:lstStyle/>
          <a:p>
            <a:pPr algn="l" indent="0" marL="0">
              <a:buNone/>
            </a:pPr>
            <a:r>
              <a:rPr lang="en-US" sz="1600" b="1" dirty="0">
                <a:solidFill>
                  <a:srgbClr val="E8A838"/>
                </a:solidFill>
                <a:latin typeface="Calibri" pitchFamily="34" charset="0"/>
                <a:ea typeface="Calibri" pitchFamily="34" charset="-122"/>
                <a:cs typeface="Calibri" pitchFamily="34" charset="-120"/>
              </a:rPr>
              <a:t>FORBES SAFETY SOLUTIONS</a:t>
            </a:r>
            <a:endParaRPr lang="en-US" sz="1600" dirty="0"/>
          </a:p>
        </p:txBody>
      </p:sp>
      <p:sp>
        <p:nvSpPr>
          <p:cNvPr id="7" name="Text 5"/>
          <p:cNvSpPr/>
          <p:nvPr/>
        </p:nvSpPr>
        <p:spPr>
          <a:xfrm>
            <a:off x="5303520" y="4297680"/>
            <a:ext cx="3291840" cy="457200"/>
          </a:xfrm>
          <a:prstGeom prst="rect">
            <a:avLst/>
          </a:prstGeom>
          <a:noFill/>
          <a:ln/>
        </p:spPr>
        <p:txBody>
          <a:bodyPr wrap="square" lIns="0" tIns="0" rIns="0" bIns="0" rtlCol="0" anchor="b"/>
          <a:lstStyle/>
          <a:p>
            <a:pPr algn="r" indent="0" marL="0">
              <a:buNone/>
            </a:pPr>
            <a:r>
              <a:rPr lang="en-US" sz="1400" dirty="0">
                <a:solidFill>
                  <a:srgbClr val="D0D0D0"/>
                </a:solidFill>
                <a:latin typeface="Calibri" pitchFamily="34" charset="0"/>
                <a:ea typeface="Calibri" pitchFamily="34" charset="-122"/>
                <a:cs typeface="Calibri" pitchFamily="34" charset="-120"/>
              </a:rPr>
              <a:t>TOOLBOX TALK</a:t>
            </a:r>
            <a:endParaRPr lang="en-US" sz="1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1B2A4A"/>
        </a:solidFill>
      </p:bgPr>
    </p:bg>
    <p:spTree>
      <p:nvGrpSpPr>
        <p:cNvPr id="1" name=""/>
        <p:cNvGrpSpPr/>
        <p:nvPr/>
      </p:nvGrpSpPr>
      <p:grpSpPr>
        <a:xfrm>
          <a:off x="0" y="0"/>
          <a:ext cx="0" cy="0"/>
          <a:chOff x="0" y="0"/>
          <a:chExt cx="0" cy="0"/>
        </a:xfrm>
      </p:grpSpPr>
      <p:sp>
        <p:nvSpPr>
          <p:cNvPr id="2" name="Text 0"/>
          <p:cNvSpPr/>
          <p:nvPr/>
        </p:nvSpPr>
        <p:spPr>
          <a:xfrm>
            <a:off x="731520" y="365760"/>
            <a:ext cx="7680960" cy="640080"/>
          </a:xfrm>
          <a:prstGeom prst="rect">
            <a:avLst/>
          </a:prstGeom>
          <a:noFill/>
          <a:ln/>
        </p:spPr>
        <p:txBody>
          <a:bodyPr wrap="square" lIns="0" tIns="0" rIns="0" bIns="0" rtlCol="0" anchor="ctr"/>
          <a:lstStyle/>
          <a:p>
            <a:pPr algn="l" indent="0" marL="0">
              <a:buNone/>
            </a:pPr>
            <a:r>
              <a:rPr lang="en-US" sz="2400" b="1" dirty="0">
                <a:solidFill>
                  <a:srgbClr val="E8A838"/>
                </a:solidFill>
                <a:latin typeface="Calibri" pitchFamily="34" charset="0"/>
                <a:ea typeface="Calibri" pitchFamily="34" charset="-122"/>
                <a:cs typeface="Calibri" pitchFamily="34" charset="-120"/>
              </a:rPr>
              <a:t>WHY THIS MATTERS</a:t>
            </a:r>
            <a:endParaRPr lang="en-US" sz="2400" dirty="0"/>
          </a:p>
        </p:txBody>
      </p:sp>
      <p:sp>
        <p:nvSpPr>
          <p:cNvPr id="3" name="Text 1"/>
          <p:cNvSpPr/>
          <p:nvPr/>
        </p:nvSpPr>
        <p:spPr>
          <a:xfrm>
            <a:off x="731520" y="1097280"/>
            <a:ext cx="7680960" cy="3474720"/>
          </a:xfrm>
          <a:prstGeom prst="rect">
            <a:avLst/>
          </a:prstGeom>
          <a:noFill/>
          <a:ln/>
        </p:spPr>
        <p:txBody>
          <a:bodyPr wrap="square" lIns="0" tIns="127000" rIns="0" bIns="0" rtlCol="0" anchor="t"/>
          <a:lstStyle/>
          <a:p>
            <a:pPr algn="l" marL="342900" indent="-342900">
              <a:lnSpc>
                <a:spcPts val="1800"/>
              </a:lnSpc>
              <a:spcAft>
                <a:spcPts val="600"/>
              </a:spcAft>
              <a:buSzPct val="100000"/>
              <a:buChar char="•"/>
            </a:pPr>
            <a:r>
              <a:rPr lang="en-US" sz="1250" dirty="0">
                <a:solidFill>
                  <a:srgbClr val="D0D0D0"/>
                </a:solidFill>
                <a:latin typeface="Calibri" pitchFamily="34" charset="0"/>
                <a:ea typeface="Calibri" pitchFamily="34" charset="-122"/>
                <a:cs typeface="Calibri" pitchFamily="34" charset="-120"/>
              </a:rPr>
              <a:t>From 2011 to 2018, 1,030 workers died in confined spaces — an average of 129 deaths per year (BLS Census of Fatal Occupational Injuries).</a:t>
            </a:r>
            <a:endParaRPr lang="en-US" sz="1250" dirty="0"/>
          </a:p>
          <a:p>
            <a:pPr algn="l" marL="342900" indent="-342900">
              <a:lnSpc>
                <a:spcPts val="1800"/>
              </a:lnSpc>
              <a:spcAft>
                <a:spcPts val="600"/>
              </a:spcAft>
              <a:buSzPct val="100000"/>
              <a:buChar char="•"/>
            </a:pPr>
            <a:r>
              <a:rPr lang="en-US" sz="1250" dirty="0">
                <a:solidFill>
                  <a:srgbClr val="D0D0D0"/>
                </a:solidFill>
                <a:latin typeface="Calibri" pitchFamily="34" charset="0"/>
                <a:ea typeface="Calibri" pitchFamily="34" charset="-122"/>
                <a:cs typeface="Calibri" pitchFamily="34" charset="-120"/>
              </a:rPr>
              <a:t>More than 60% of confined space fatalities are would-be rescuers. The worker who goes in to save a buddy without proper equipment becomes the second victim.</a:t>
            </a:r>
            <a:endParaRPr lang="en-US" sz="1250" dirty="0"/>
          </a:p>
          <a:p>
            <a:pPr algn="l" marL="342900" indent="-342900">
              <a:lnSpc>
                <a:spcPts val="1800"/>
              </a:lnSpc>
              <a:spcAft>
                <a:spcPts val="600"/>
              </a:spcAft>
              <a:buSzPct val="100000"/>
              <a:buChar char="•"/>
            </a:pPr>
            <a:r>
              <a:rPr lang="en-US" sz="1250" dirty="0">
                <a:solidFill>
                  <a:srgbClr val="D0D0D0"/>
                </a:solidFill>
                <a:latin typeface="Calibri" pitchFamily="34" charset="0"/>
                <a:ea typeface="Calibri" pitchFamily="34" charset="-122"/>
                <a:cs typeface="Calibri" pitchFamily="34" charset="-120"/>
              </a:rPr>
              <a:t>Atmospheric hazards are invisible killers: hydrogen sulfide (H2S) deadens your sense of smell at high concentrations, carbon monoxide (CO) is odorless, and oxygen-deficient air gives no warning before you collapse.</a:t>
            </a:r>
            <a:endParaRPr lang="en-US" sz="1250" dirty="0"/>
          </a:p>
          <a:p>
            <a:pPr algn="l" marL="342900" indent="-342900">
              <a:lnSpc>
                <a:spcPts val="1800"/>
              </a:lnSpc>
              <a:spcAft>
                <a:spcPts val="600"/>
              </a:spcAft>
              <a:buSzPct val="100000"/>
              <a:buChar char="•"/>
            </a:pPr>
            <a:r>
              <a:rPr lang="en-US" sz="1250" dirty="0">
                <a:solidFill>
                  <a:srgbClr val="D0D0D0"/>
                </a:solidFill>
                <a:latin typeface="Calibri" pitchFamily="34" charset="0"/>
                <a:ea typeface="Calibri" pitchFamily="34" charset="-122"/>
                <a:cs typeface="Calibri" pitchFamily="34" charset="-120"/>
              </a:rPr>
              <a:t>Permit-required confined spaces account for the majority of fatalities. The permit exists to force you through a checklist that keeps you alive.</a:t>
            </a:r>
            <a:endParaRPr lang="en-US" sz="1250" dirty="0"/>
          </a:p>
          <a:p>
            <a:pPr algn="l" marL="342900" indent="-342900">
              <a:lnSpc>
                <a:spcPts val="1800"/>
              </a:lnSpc>
              <a:spcAft>
                <a:spcPts val="600"/>
              </a:spcAft>
              <a:buSzPct val="100000"/>
              <a:buChar char="•"/>
            </a:pPr>
            <a:r>
              <a:rPr lang="en-US" sz="1250" dirty="0">
                <a:solidFill>
                  <a:srgbClr val="D0D0D0"/>
                </a:solidFill>
                <a:latin typeface="Calibri" pitchFamily="34" charset="0"/>
                <a:ea typeface="Calibri" pitchFamily="34" charset="-122"/>
                <a:cs typeface="Calibri" pitchFamily="34" charset="-120"/>
              </a:rPr>
              <a:t>Construction now has its own confined space standard (29 CFR 1926 Subpart AA) — if you're in construction, you must follow it, not just the general industry rule.</a:t>
            </a:r>
            <a:endParaRPr lang="en-US" sz="1250" dirty="0"/>
          </a:p>
        </p:txBody>
      </p:sp>
      <p:sp>
        <p:nvSpPr>
          <p:cNvPr id="4" name="Text 2"/>
          <p:cNvSpPr/>
          <p:nvPr/>
        </p:nvSpPr>
        <p:spPr>
          <a:xfrm>
            <a:off x="731520" y="4663440"/>
            <a:ext cx="7680960" cy="182880"/>
          </a:xfrm>
          <a:prstGeom prst="rect">
            <a:avLst/>
          </a:prstGeom>
          <a:noFill/>
          <a:ln/>
        </p:spPr>
        <p:txBody>
          <a:bodyPr wrap="square" lIns="0" tIns="0" rIns="0" bIns="0" rtlCol="0" anchor="b"/>
          <a:lstStyle/>
          <a:p>
            <a:pPr algn="l" indent="0" marL="0">
              <a:buNone/>
            </a:pPr>
            <a:r>
              <a:rPr lang="en-US" sz="800" dirty="0">
                <a:solidFill>
                  <a:srgbClr val="D0D0D0"/>
                </a:solidFill>
                <a:latin typeface="Calibri" pitchFamily="34" charset="0"/>
                <a:ea typeface="Calibri" pitchFamily="34" charset="-122"/>
                <a:cs typeface="Calibri" pitchFamily="34" charset="-120"/>
              </a:rPr>
              <a:t>Source: </a:t>
            </a:r>
            <a:pPr algn="l" indent="0" marL="0">
              <a:buNone/>
            </a:pPr>
            <a:r>
              <a:rPr lang="en-US" sz="800" u="sng" dirty="0">
                <a:solidFill>
                  <a:srgbClr val="D0D0D0"/>
                </a:solidFill>
                <a:latin typeface="Calibri" pitchFamily="34" charset="0"/>
                <a:ea typeface="Calibri" pitchFamily="34" charset="-122"/>
                <a:cs typeface="Calibri" pitchFamily="34" charset="-120"/>
                <a:hlinkClick r:id="rId1" invalidUrl="" action="" tgtFrame="" tooltip="" history="1" highlightClick="0" endSnd="0">
                  <a:extLst>
                    <a:ext uri="{A12FA001-AC4F-418D-AE19-62706E023703}">
                      <ahyp:hlinkClr xmlns:ahyp="http://schemas.microsoft.com/office/drawing/2018/hyperlinkcolor" val="tx"/>
                    </a:ext>
                  </a:extLst>
                </a:hlinkClick>
              </a:rPr>
              <a:t>BLS Confined Space Fatalities Fact Sheet</a:t>
            </a:r>
            <a:endParaRPr lang="en-US" sz="800" dirty="0"/>
          </a:p>
        </p:txBody>
      </p:sp>
      <p:sp>
        <p:nvSpPr>
          <p:cNvPr id="5" name="Text 3"/>
          <p:cNvSpPr/>
          <p:nvPr/>
        </p:nvSpPr>
        <p:spPr>
          <a:xfrm>
            <a:off x="731520" y="4846320"/>
            <a:ext cx="3657600" cy="182880"/>
          </a:xfrm>
          <a:prstGeom prst="rect">
            <a:avLst/>
          </a:prstGeom>
          <a:noFill/>
          <a:ln/>
        </p:spPr>
        <p:txBody>
          <a:bodyPr wrap="square" lIns="0" tIns="0" rIns="0" bIns="0" rtlCol="0" anchor="b"/>
          <a:lstStyle/>
          <a:p>
            <a:pPr algn="l" indent="0" marL="0">
              <a:buNone/>
            </a:pPr>
            <a:r>
              <a:rPr lang="en-US" sz="800" b="1" dirty="0">
                <a:solidFill>
                  <a:srgbClr val="E8A838"/>
                </a:solidFill>
                <a:latin typeface="Calibri" pitchFamily="34" charset="0"/>
                <a:ea typeface="Calibri" pitchFamily="34" charset="-122"/>
                <a:cs typeface="Calibri" pitchFamily="34" charset="-120"/>
              </a:rPr>
              <a:t>FORBES SAFETY SOLUTIONS</a:t>
            </a:r>
            <a:endParaRPr lang="en-US" sz="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1B2A4A"/>
        </a:solidFill>
      </p:bgPr>
    </p:bg>
    <p:spTree>
      <p:nvGrpSpPr>
        <p:cNvPr id="1" name=""/>
        <p:cNvGrpSpPr/>
        <p:nvPr/>
      </p:nvGrpSpPr>
      <p:grpSpPr>
        <a:xfrm>
          <a:off x="0" y="0"/>
          <a:ext cx="0" cy="0"/>
          <a:chOff x="0" y="0"/>
          <a:chExt cx="0" cy="0"/>
        </a:xfrm>
      </p:grpSpPr>
      <p:sp>
        <p:nvSpPr>
          <p:cNvPr id="2" name="Text 0"/>
          <p:cNvSpPr/>
          <p:nvPr/>
        </p:nvSpPr>
        <p:spPr>
          <a:xfrm>
            <a:off x="731520" y="365760"/>
            <a:ext cx="7680960" cy="640080"/>
          </a:xfrm>
          <a:prstGeom prst="rect">
            <a:avLst/>
          </a:prstGeom>
          <a:noFill/>
          <a:ln/>
        </p:spPr>
        <p:txBody>
          <a:bodyPr wrap="square" lIns="0" tIns="0" rIns="0" bIns="0" rtlCol="0" anchor="ctr"/>
          <a:lstStyle/>
          <a:p>
            <a:pPr algn="l" indent="0" marL="0">
              <a:buNone/>
            </a:pPr>
            <a:r>
              <a:rPr lang="en-US" sz="2400" b="1" dirty="0">
                <a:solidFill>
                  <a:srgbClr val="E8A838"/>
                </a:solidFill>
                <a:latin typeface="Calibri" pitchFamily="34" charset="0"/>
                <a:ea typeface="Calibri" pitchFamily="34" charset="-122"/>
                <a:cs typeface="Calibri" pitchFamily="34" charset="-120"/>
              </a:rPr>
              <a:t>ATMOSPHERIC TESTING &amp; PERMIT ELEMENTS</a:t>
            </a:r>
            <a:endParaRPr lang="en-US" sz="2400" dirty="0"/>
          </a:p>
        </p:txBody>
      </p:sp>
      <p:sp>
        <p:nvSpPr>
          <p:cNvPr id="3" name="Text 1"/>
          <p:cNvSpPr/>
          <p:nvPr/>
        </p:nvSpPr>
        <p:spPr>
          <a:xfrm>
            <a:off x="731520" y="1097280"/>
            <a:ext cx="7680960" cy="3474720"/>
          </a:xfrm>
          <a:prstGeom prst="rect">
            <a:avLst/>
          </a:prstGeom>
          <a:noFill/>
          <a:ln/>
        </p:spPr>
        <p:txBody>
          <a:bodyPr wrap="square" lIns="0" tIns="127000" rIns="0" bIns="0" rtlCol="0" anchor="t"/>
          <a:lstStyle/>
          <a:p>
            <a:pPr algn="l" marL="342900" indent="-342900">
              <a:lnSpc>
                <a:spcPts val="1800"/>
              </a:lnSpc>
              <a:spcAft>
                <a:spcPts val="600"/>
              </a:spcAft>
              <a:buSzPct val="100000"/>
              <a:buChar char="•"/>
            </a:pPr>
            <a:r>
              <a:rPr lang="en-US" sz="1250" dirty="0">
                <a:solidFill>
                  <a:srgbClr val="D0D0D0"/>
                </a:solidFill>
                <a:latin typeface="Calibri" pitchFamily="34" charset="0"/>
                <a:ea typeface="Calibri" pitchFamily="34" charset="-122"/>
                <a:cs typeface="Calibri" pitchFamily="34" charset="-120"/>
              </a:rPr>
              <a:t>Test the atmosphere BEFORE entry, in this order: (1) Oxygen — must be 19.5% to 23.5%, (2) Flammability (LEL) — must be below 10% of the lower explosive limit, (3) Toxics — H2S below 10 ppm, CO below 25 ppm.</a:t>
            </a:r>
            <a:endParaRPr lang="en-US" sz="1250" dirty="0"/>
          </a:p>
          <a:p>
            <a:pPr algn="l" marL="342900" indent="-342900">
              <a:lnSpc>
                <a:spcPts val="1800"/>
              </a:lnSpc>
              <a:spcAft>
                <a:spcPts val="600"/>
              </a:spcAft>
              <a:buSzPct val="100000"/>
              <a:buChar char="•"/>
            </a:pPr>
            <a:r>
              <a:rPr lang="en-US" sz="1250" dirty="0">
                <a:solidFill>
                  <a:srgbClr val="D0D0D0"/>
                </a:solidFill>
                <a:latin typeface="Calibri" pitchFamily="34" charset="0"/>
                <a:ea typeface="Calibri" pitchFamily="34" charset="-122"/>
                <a:cs typeface="Calibri" pitchFamily="34" charset="-120"/>
              </a:rPr>
              <a:t>Test at multiple levels — top, middle, and bottom of the space. Gases stratify: H2S is heavier than air (sinks), methane is lighter (rises), CO mixes evenly.</a:t>
            </a:r>
            <a:endParaRPr lang="en-US" sz="1250" dirty="0"/>
          </a:p>
          <a:p>
            <a:pPr algn="l" marL="342900" indent="-342900">
              <a:lnSpc>
                <a:spcPts val="1800"/>
              </a:lnSpc>
              <a:spcAft>
                <a:spcPts val="600"/>
              </a:spcAft>
              <a:buSzPct val="100000"/>
              <a:buChar char="•"/>
            </a:pPr>
            <a:r>
              <a:rPr lang="en-US" sz="1250" dirty="0">
                <a:solidFill>
                  <a:srgbClr val="D0D0D0"/>
                </a:solidFill>
                <a:latin typeface="Calibri" pitchFamily="34" charset="0"/>
                <a:ea typeface="Calibri" pitchFamily="34" charset="-122"/>
                <a:cs typeface="Calibri" pitchFamily="34" charset="-120"/>
              </a:rPr>
              <a:t>Continuous atmospheric monitoring during the entire entry, not just at the start. Conditions change — welding, coating, or disturbing sludge can release deadly gases instantly.</a:t>
            </a:r>
            <a:endParaRPr lang="en-US" sz="1250" dirty="0"/>
          </a:p>
          <a:p>
            <a:pPr algn="l" marL="342900" indent="-342900">
              <a:lnSpc>
                <a:spcPts val="1800"/>
              </a:lnSpc>
              <a:spcAft>
                <a:spcPts val="600"/>
              </a:spcAft>
              <a:buSzPct val="100000"/>
              <a:buChar char="•"/>
            </a:pPr>
            <a:r>
              <a:rPr lang="en-US" sz="1250" dirty="0">
                <a:solidFill>
                  <a:srgbClr val="D0D0D0"/>
                </a:solidFill>
                <a:latin typeface="Calibri" pitchFamily="34" charset="0"/>
                <a:ea typeface="Calibri" pitchFamily="34" charset="-122"/>
                <a:cs typeface="Calibri" pitchFamily="34" charset="-120"/>
              </a:rPr>
              <a:t>Entry permit must include: space identification, purpose of entry, date/time, authorized entrants, attendant name, atmospheric readings, rescue procedures, communication method, and entry supervisor signature.</a:t>
            </a:r>
            <a:endParaRPr lang="en-US" sz="1250" dirty="0"/>
          </a:p>
          <a:p>
            <a:pPr algn="l" marL="342900" indent="-342900">
              <a:lnSpc>
                <a:spcPts val="1800"/>
              </a:lnSpc>
              <a:spcAft>
                <a:spcPts val="600"/>
              </a:spcAft>
              <a:buSzPct val="100000"/>
              <a:buChar char="•"/>
            </a:pPr>
            <a:r>
              <a:rPr lang="en-US" sz="1250" dirty="0">
                <a:solidFill>
                  <a:srgbClr val="D0D0D0"/>
                </a:solidFill>
                <a:latin typeface="Calibri" pitchFamily="34" charset="0"/>
                <a:ea typeface="Calibri" pitchFamily="34" charset="-122"/>
                <a:cs typeface="Calibri" pitchFamily="34" charset="-120"/>
              </a:rPr>
              <a:t>Permit-required vs. non-permit: A permit-required space has a recognized hazard (atmospheric, engulfment, configuration, or other). You can reclassify to non-permit ONLY by eliminating all hazards and documenting the basis.</a:t>
            </a:r>
            <a:endParaRPr lang="en-US" sz="1250" dirty="0"/>
          </a:p>
        </p:txBody>
      </p:sp>
      <p:sp>
        <p:nvSpPr>
          <p:cNvPr id="4" name="Text 2"/>
          <p:cNvSpPr/>
          <p:nvPr/>
        </p:nvSpPr>
        <p:spPr>
          <a:xfrm>
            <a:off x="731520" y="4663440"/>
            <a:ext cx="7680960" cy="182880"/>
          </a:xfrm>
          <a:prstGeom prst="rect">
            <a:avLst/>
          </a:prstGeom>
          <a:noFill/>
          <a:ln/>
        </p:spPr>
        <p:txBody>
          <a:bodyPr wrap="square" lIns="0" tIns="0" rIns="0" bIns="0" rtlCol="0" anchor="b"/>
          <a:lstStyle/>
          <a:p>
            <a:pPr algn="l" indent="0" marL="0">
              <a:buNone/>
            </a:pPr>
            <a:r>
              <a:rPr lang="en-US" sz="800" dirty="0">
                <a:solidFill>
                  <a:srgbClr val="D0D0D0"/>
                </a:solidFill>
                <a:latin typeface="Calibri" pitchFamily="34" charset="0"/>
                <a:ea typeface="Calibri" pitchFamily="34" charset="-122"/>
                <a:cs typeface="Calibri" pitchFamily="34" charset="-120"/>
              </a:rPr>
              <a:t>Source: </a:t>
            </a:r>
            <a:pPr algn="l" indent="0" marL="0">
              <a:buNone/>
            </a:pPr>
            <a:r>
              <a:rPr lang="en-US" sz="800" u="sng" dirty="0">
                <a:solidFill>
                  <a:srgbClr val="D0D0D0"/>
                </a:solidFill>
                <a:latin typeface="Calibri" pitchFamily="34" charset="0"/>
                <a:ea typeface="Calibri" pitchFamily="34" charset="-122"/>
                <a:cs typeface="Calibri" pitchFamily="34" charset="-120"/>
                <a:hlinkClick r:id="rId1" invalidUrl="" action="" tgtFrame="" tooltip="" history="1" highlightClick="0" endSnd="0">
                  <a:extLst>
                    <a:ext uri="{A12FA001-AC4F-418D-AE19-62706E023703}">
                      <ahyp:hlinkClr xmlns:ahyp="http://schemas.microsoft.com/office/drawing/2018/hyperlinkcolor" val="tx"/>
                    </a:ext>
                  </a:extLst>
                </a:hlinkClick>
              </a:rPr>
              <a:t>OSHA 29 CFR 1910.146</a:t>
            </a:r>
            <a:endParaRPr lang="en-US" sz="800" dirty="0"/>
          </a:p>
        </p:txBody>
      </p:sp>
      <p:sp>
        <p:nvSpPr>
          <p:cNvPr id="5" name="Text 3"/>
          <p:cNvSpPr/>
          <p:nvPr/>
        </p:nvSpPr>
        <p:spPr>
          <a:xfrm>
            <a:off x="731520" y="4846320"/>
            <a:ext cx="3657600" cy="182880"/>
          </a:xfrm>
          <a:prstGeom prst="rect">
            <a:avLst/>
          </a:prstGeom>
          <a:noFill/>
          <a:ln/>
        </p:spPr>
        <p:txBody>
          <a:bodyPr wrap="square" lIns="0" tIns="0" rIns="0" bIns="0" rtlCol="0" anchor="b"/>
          <a:lstStyle/>
          <a:p>
            <a:pPr algn="l" indent="0" marL="0">
              <a:buNone/>
            </a:pPr>
            <a:r>
              <a:rPr lang="en-US" sz="800" b="1" dirty="0">
                <a:solidFill>
                  <a:srgbClr val="E8A838"/>
                </a:solidFill>
                <a:latin typeface="Calibri" pitchFamily="34" charset="0"/>
                <a:ea typeface="Calibri" pitchFamily="34" charset="-122"/>
                <a:cs typeface="Calibri" pitchFamily="34" charset="-120"/>
              </a:rPr>
              <a:t>FORBES SAFETY SOLUTIONS</a:t>
            </a:r>
            <a:endParaRPr lang="en-US" sz="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1B2A4A"/>
        </a:solidFill>
      </p:bgPr>
    </p:bg>
    <p:spTree>
      <p:nvGrpSpPr>
        <p:cNvPr id="1" name=""/>
        <p:cNvGrpSpPr/>
        <p:nvPr/>
      </p:nvGrpSpPr>
      <p:grpSpPr>
        <a:xfrm>
          <a:off x="0" y="0"/>
          <a:ext cx="0" cy="0"/>
          <a:chOff x="0" y="0"/>
          <a:chExt cx="0" cy="0"/>
        </a:xfrm>
      </p:grpSpPr>
      <p:sp>
        <p:nvSpPr>
          <p:cNvPr id="2" name="Text 0"/>
          <p:cNvSpPr/>
          <p:nvPr/>
        </p:nvSpPr>
        <p:spPr>
          <a:xfrm>
            <a:off x="731520" y="365760"/>
            <a:ext cx="7680960" cy="640080"/>
          </a:xfrm>
          <a:prstGeom prst="rect">
            <a:avLst/>
          </a:prstGeom>
          <a:noFill/>
          <a:ln/>
        </p:spPr>
        <p:txBody>
          <a:bodyPr wrap="square" lIns="0" tIns="0" rIns="0" bIns="0" rtlCol="0" anchor="ctr"/>
          <a:lstStyle/>
          <a:p>
            <a:pPr algn="l" indent="0" marL="0">
              <a:buNone/>
            </a:pPr>
            <a:r>
              <a:rPr lang="en-US" sz="2400" b="1" dirty="0">
                <a:solidFill>
                  <a:srgbClr val="E8A838"/>
                </a:solidFill>
                <a:latin typeface="Calibri" pitchFamily="34" charset="0"/>
                <a:ea typeface="Calibri" pitchFamily="34" charset="-122"/>
                <a:cs typeface="Calibri" pitchFamily="34" charset="-120"/>
              </a:rPr>
              <a:t>ATTENDANT DUTIES &amp; RESCUE PLANNING</a:t>
            </a:r>
            <a:endParaRPr lang="en-US" sz="2400" dirty="0"/>
          </a:p>
        </p:txBody>
      </p:sp>
      <p:sp>
        <p:nvSpPr>
          <p:cNvPr id="3" name="Text 1"/>
          <p:cNvSpPr/>
          <p:nvPr/>
        </p:nvSpPr>
        <p:spPr>
          <a:xfrm>
            <a:off x="731520" y="1097280"/>
            <a:ext cx="7680960" cy="3474720"/>
          </a:xfrm>
          <a:prstGeom prst="rect">
            <a:avLst/>
          </a:prstGeom>
          <a:noFill/>
          <a:ln/>
        </p:spPr>
        <p:txBody>
          <a:bodyPr wrap="square" lIns="0" tIns="127000" rIns="0" bIns="0" rtlCol="0" anchor="t"/>
          <a:lstStyle/>
          <a:p>
            <a:pPr algn="l" marL="342900" indent="-342900">
              <a:lnSpc>
                <a:spcPts val="1800"/>
              </a:lnSpc>
              <a:spcAft>
                <a:spcPts val="600"/>
              </a:spcAft>
              <a:buSzPct val="100000"/>
              <a:buChar char="•"/>
            </a:pPr>
            <a:r>
              <a:rPr lang="en-US" sz="1250" dirty="0">
                <a:solidFill>
                  <a:srgbClr val="D0D0D0"/>
                </a:solidFill>
                <a:latin typeface="Calibri" pitchFamily="34" charset="0"/>
                <a:ea typeface="Calibri" pitchFamily="34" charset="-122"/>
                <a:cs typeface="Calibri" pitchFamily="34" charset="-120"/>
              </a:rPr>
              <a:t>The attendant stays OUTSIDE the space for the entire entry. No exceptions. Their job is to monitor entrants, maintain communication, track who is inside, and summon rescue if anything goes wrong.</a:t>
            </a:r>
            <a:endParaRPr lang="en-US" sz="1250" dirty="0"/>
          </a:p>
          <a:p>
            <a:pPr algn="l" marL="342900" indent="-342900">
              <a:lnSpc>
                <a:spcPts val="1800"/>
              </a:lnSpc>
              <a:spcAft>
                <a:spcPts val="600"/>
              </a:spcAft>
              <a:buSzPct val="100000"/>
              <a:buChar char="•"/>
            </a:pPr>
            <a:r>
              <a:rPr lang="en-US" sz="1250" dirty="0">
                <a:solidFill>
                  <a:srgbClr val="D0D0D0"/>
                </a:solidFill>
                <a:latin typeface="Calibri" pitchFamily="34" charset="0"/>
                <a:ea typeface="Calibri" pitchFamily="34" charset="-122"/>
                <a:cs typeface="Calibri" pitchFamily="34" charset="-120"/>
              </a:rPr>
              <a:t>The attendant must NEVER enter the space to attempt rescue. This is how 60% of confined space deaths happen. Your job is to call for help, not become the next victim.</a:t>
            </a:r>
            <a:endParaRPr lang="en-US" sz="1250" dirty="0"/>
          </a:p>
          <a:p>
            <a:pPr algn="l" marL="342900" indent="-342900">
              <a:lnSpc>
                <a:spcPts val="1800"/>
              </a:lnSpc>
              <a:spcAft>
                <a:spcPts val="600"/>
              </a:spcAft>
              <a:buSzPct val="100000"/>
              <a:buChar char="•"/>
            </a:pPr>
            <a:r>
              <a:rPr lang="en-US" sz="1250" dirty="0">
                <a:solidFill>
                  <a:srgbClr val="D0D0D0"/>
                </a:solidFill>
                <a:latin typeface="Calibri" pitchFamily="34" charset="0"/>
                <a:ea typeface="Calibri" pitchFamily="34" charset="-122"/>
                <a:cs typeface="Calibri" pitchFamily="34" charset="-120"/>
              </a:rPr>
              <a:t>Communication must be continuous. If you lose contact with an entrant for any reason, initiate emergency procedures immediately — do not wait to see if they respond.</a:t>
            </a:r>
            <a:endParaRPr lang="en-US" sz="1250" dirty="0"/>
          </a:p>
          <a:p>
            <a:pPr algn="l" marL="342900" indent="-342900">
              <a:lnSpc>
                <a:spcPts val="1800"/>
              </a:lnSpc>
              <a:spcAft>
                <a:spcPts val="600"/>
              </a:spcAft>
              <a:buSzPct val="100000"/>
              <a:buChar char="•"/>
            </a:pPr>
            <a:r>
              <a:rPr lang="en-US" sz="1250" dirty="0">
                <a:solidFill>
                  <a:srgbClr val="D0D0D0"/>
                </a:solidFill>
                <a:latin typeface="Calibri" pitchFamily="34" charset="0"/>
                <a:ea typeface="Calibri" pitchFamily="34" charset="-122"/>
                <a:cs typeface="Calibri" pitchFamily="34" charset="-120"/>
              </a:rPr>
              <a:t>Rescue planning: Non-entry rescue (retrieval systems with tripods and winches) is preferred. Entry rescue requires a trained rescue team with SCBA on standby. "Call 911" is not a rescue plan — municipal responders may not arrive equipped for confined space rescue.</a:t>
            </a:r>
            <a:endParaRPr lang="en-US" sz="1250" dirty="0"/>
          </a:p>
          <a:p>
            <a:pPr algn="l" marL="342900" indent="-342900">
              <a:lnSpc>
                <a:spcPts val="1800"/>
              </a:lnSpc>
              <a:spcAft>
                <a:spcPts val="600"/>
              </a:spcAft>
              <a:buSzPct val="100000"/>
              <a:buChar char="•"/>
            </a:pPr>
            <a:r>
              <a:rPr lang="en-US" sz="1250" dirty="0">
                <a:solidFill>
                  <a:srgbClr val="D0D0D0"/>
                </a:solidFill>
                <a:latin typeface="Calibri" pitchFamily="34" charset="0"/>
                <a:ea typeface="Calibri" pitchFamily="34" charset="-122"/>
                <a:cs typeface="Calibri" pitchFamily="34" charset="-120"/>
              </a:rPr>
              <a:t>Every entrant must wear a chest or full-body harness attached to a retrieval line unless the retrieval line creates a greater hazard. The retrieval system must be in place and functional before anyone enters.</a:t>
            </a:r>
            <a:endParaRPr lang="en-US" sz="1250" dirty="0"/>
          </a:p>
        </p:txBody>
      </p:sp>
      <p:sp>
        <p:nvSpPr>
          <p:cNvPr id="4" name="Text 2"/>
          <p:cNvSpPr/>
          <p:nvPr/>
        </p:nvSpPr>
        <p:spPr>
          <a:xfrm>
            <a:off x="731520" y="4663440"/>
            <a:ext cx="7680960" cy="182880"/>
          </a:xfrm>
          <a:prstGeom prst="rect">
            <a:avLst/>
          </a:prstGeom>
          <a:noFill/>
          <a:ln/>
        </p:spPr>
        <p:txBody>
          <a:bodyPr wrap="square" lIns="0" tIns="0" rIns="0" bIns="0" rtlCol="0" anchor="b"/>
          <a:lstStyle/>
          <a:p>
            <a:pPr algn="l" indent="0" marL="0">
              <a:buNone/>
            </a:pPr>
            <a:r>
              <a:rPr lang="en-US" sz="800" dirty="0">
                <a:solidFill>
                  <a:srgbClr val="D0D0D0"/>
                </a:solidFill>
                <a:latin typeface="Calibri" pitchFamily="34" charset="0"/>
                <a:ea typeface="Calibri" pitchFamily="34" charset="-122"/>
                <a:cs typeface="Calibri" pitchFamily="34" charset="-120"/>
              </a:rPr>
              <a:t>Source: </a:t>
            </a:r>
            <a:pPr algn="l" indent="0" marL="0">
              <a:buNone/>
            </a:pPr>
            <a:r>
              <a:rPr lang="en-US" sz="800" u="sng" dirty="0">
                <a:solidFill>
                  <a:srgbClr val="D0D0D0"/>
                </a:solidFill>
                <a:latin typeface="Calibri" pitchFamily="34" charset="0"/>
                <a:ea typeface="Calibri" pitchFamily="34" charset="-122"/>
                <a:cs typeface="Calibri" pitchFamily="34" charset="-120"/>
                <a:hlinkClick r:id="rId1" invalidUrl="" action="" tgtFrame="" tooltip="" history="1" highlightClick="0" endSnd="0">
                  <a:extLst>
                    <a:ext uri="{A12FA001-AC4F-418D-AE19-62706E023703}">
                      <ahyp:hlinkClr xmlns:ahyp="http://schemas.microsoft.com/office/drawing/2018/hyperlinkcolor" val="tx"/>
                    </a:ext>
                  </a:extLst>
                </a:hlinkClick>
              </a:rPr>
              <a:t>CDC/NIOSH Confined Space Alert</a:t>
            </a:r>
            <a:endParaRPr lang="en-US" sz="800" dirty="0"/>
          </a:p>
        </p:txBody>
      </p:sp>
      <p:sp>
        <p:nvSpPr>
          <p:cNvPr id="5" name="Text 3"/>
          <p:cNvSpPr/>
          <p:nvPr/>
        </p:nvSpPr>
        <p:spPr>
          <a:xfrm>
            <a:off x="731520" y="4846320"/>
            <a:ext cx="3657600" cy="182880"/>
          </a:xfrm>
          <a:prstGeom prst="rect">
            <a:avLst/>
          </a:prstGeom>
          <a:noFill/>
          <a:ln/>
        </p:spPr>
        <p:txBody>
          <a:bodyPr wrap="square" lIns="0" tIns="0" rIns="0" bIns="0" rtlCol="0" anchor="b"/>
          <a:lstStyle/>
          <a:p>
            <a:pPr algn="l" indent="0" marL="0">
              <a:buNone/>
            </a:pPr>
            <a:r>
              <a:rPr lang="en-US" sz="800" b="1" dirty="0">
                <a:solidFill>
                  <a:srgbClr val="E8A838"/>
                </a:solidFill>
                <a:latin typeface="Calibri" pitchFamily="34" charset="0"/>
                <a:ea typeface="Calibri" pitchFamily="34" charset="-122"/>
                <a:cs typeface="Calibri" pitchFamily="34" charset="-120"/>
              </a:rPr>
              <a:t>FORBES SAFETY SOLUTIONS</a:t>
            </a:r>
            <a:endParaRPr lang="en-US" sz="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1B2A4A"/>
        </a:solidFill>
      </p:bgPr>
    </p:bg>
    <p:spTree>
      <p:nvGrpSpPr>
        <p:cNvPr id="1" name=""/>
        <p:cNvGrpSpPr/>
        <p:nvPr/>
      </p:nvGrpSpPr>
      <p:grpSpPr>
        <a:xfrm>
          <a:off x="0" y="0"/>
          <a:ext cx="0" cy="0"/>
          <a:chOff x="0" y="0"/>
          <a:chExt cx="0" cy="0"/>
        </a:xfrm>
      </p:grpSpPr>
      <p:sp>
        <p:nvSpPr>
          <p:cNvPr id="2" name="Text 0"/>
          <p:cNvSpPr/>
          <p:nvPr/>
        </p:nvSpPr>
        <p:spPr>
          <a:xfrm>
            <a:off x="731520" y="365760"/>
            <a:ext cx="7680960" cy="640080"/>
          </a:xfrm>
          <a:prstGeom prst="rect">
            <a:avLst/>
          </a:prstGeom>
          <a:noFill/>
          <a:ln/>
        </p:spPr>
        <p:txBody>
          <a:bodyPr wrap="square" lIns="0" tIns="0" rIns="0" bIns="0" rtlCol="0" anchor="ctr"/>
          <a:lstStyle/>
          <a:p>
            <a:pPr algn="l" indent="0" marL="0">
              <a:buNone/>
            </a:pPr>
            <a:r>
              <a:rPr lang="en-US" sz="2400" b="1" dirty="0">
                <a:solidFill>
                  <a:srgbClr val="E8A838"/>
                </a:solidFill>
                <a:latin typeface="Calibri" pitchFamily="34" charset="0"/>
                <a:ea typeface="Calibri" pitchFamily="34" charset="-122"/>
                <a:cs typeface="Calibri" pitchFamily="34" charset="-120"/>
              </a:rPr>
              <a:t>DISCUSSION QUESTIONS</a:t>
            </a:r>
            <a:endParaRPr lang="en-US" sz="2400" dirty="0"/>
          </a:p>
        </p:txBody>
      </p:sp>
      <p:sp>
        <p:nvSpPr>
          <p:cNvPr id="3" name="Text 1"/>
          <p:cNvSpPr/>
          <p:nvPr/>
        </p:nvSpPr>
        <p:spPr>
          <a:xfrm>
            <a:off x="731520" y="1097280"/>
            <a:ext cx="7680960" cy="457200"/>
          </a:xfrm>
          <a:prstGeom prst="rect">
            <a:avLst/>
          </a:prstGeom>
          <a:noFill/>
          <a:ln/>
        </p:spPr>
        <p:txBody>
          <a:bodyPr wrap="square" lIns="0" tIns="0" rIns="0" bIns="0" rtlCol="0" anchor="t"/>
          <a:lstStyle/>
          <a:p>
            <a:pPr algn="l" indent="0" marL="0">
              <a:buNone/>
            </a:pPr>
            <a:r>
              <a:rPr lang="en-US" sz="1400" i="1" dirty="0">
                <a:solidFill>
                  <a:srgbClr val="D0D0D0"/>
                </a:solidFill>
                <a:latin typeface="Calibri" pitchFamily="34" charset="0"/>
                <a:ea typeface="Calibri" pitchFamily="34" charset="-122"/>
                <a:cs typeface="Calibri" pitchFamily="34" charset="-120"/>
              </a:rPr>
              <a:t>Take 5 minutes to discuss with your crew:</a:t>
            </a:r>
            <a:endParaRPr lang="en-US" sz="1400" dirty="0"/>
          </a:p>
        </p:txBody>
      </p:sp>
      <p:sp>
        <p:nvSpPr>
          <p:cNvPr id="4" name="Text 2"/>
          <p:cNvSpPr/>
          <p:nvPr/>
        </p:nvSpPr>
        <p:spPr>
          <a:xfrm>
            <a:off x="731520" y="1645920"/>
            <a:ext cx="7680960" cy="2743200"/>
          </a:xfrm>
          <a:prstGeom prst="rect">
            <a:avLst/>
          </a:prstGeom>
          <a:noFill/>
          <a:ln/>
        </p:spPr>
        <p:txBody>
          <a:bodyPr wrap="square" lIns="0" tIns="127000" rIns="0" bIns="0" rtlCol="0" anchor="t"/>
          <a:lstStyle/>
          <a:p>
            <a:pPr algn="l" indent="0" marL="0">
              <a:lnSpc>
                <a:spcPts val="2400"/>
              </a:lnSpc>
              <a:spcAft>
                <a:spcPts val="1600"/>
              </a:spcAft>
              <a:buNone/>
            </a:pPr>
            <a:r>
              <a:rPr lang="en-US" sz="1600" dirty="0">
                <a:solidFill>
                  <a:srgbClr val="FFFFFF"/>
                </a:solidFill>
                <a:latin typeface="Calibri" pitchFamily="34" charset="0"/>
                <a:ea typeface="Calibri" pitchFamily="34" charset="-122"/>
                <a:cs typeface="Calibri" pitchFamily="34" charset="-120"/>
              </a:rPr>
              <a:t>1.  Can you identify every confined space on this site? Which ones are permit-required and which are not?</a:t>
            </a:r>
            <a:endParaRPr lang="en-US" sz="1600" dirty="0"/>
          </a:p>
          <a:p>
            <a:pPr algn="l" indent="0" marL="0">
              <a:lnSpc>
                <a:spcPts val="2400"/>
              </a:lnSpc>
              <a:spcAft>
                <a:spcPts val="1600"/>
              </a:spcAft>
              <a:buNone/>
            </a:pPr>
            <a:r>
              <a:rPr lang="en-US" sz="1600" dirty="0">
                <a:solidFill>
                  <a:srgbClr val="FFFFFF"/>
                </a:solidFill>
                <a:latin typeface="Calibri" pitchFamily="34" charset="0"/>
                <a:ea typeface="Calibri" pitchFamily="34" charset="-122"/>
                <a:cs typeface="Calibri" pitchFamily="34" charset="-120"/>
              </a:rPr>
              <a:t>2.  If our gas monitor alarmed right now, what's the immediate procedure? Who do you contact first?</a:t>
            </a:r>
            <a:endParaRPr lang="en-US" sz="1600" dirty="0"/>
          </a:p>
          <a:p>
            <a:pPr algn="l" indent="0" marL="0">
              <a:lnSpc>
                <a:spcPts val="2400"/>
              </a:lnSpc>
              <a:spcAft>
                <a:spcPts val="1600"/>
              </a:spcAft>
              <a:buNone/>
            </a:pPr>
            <a:r>
              <a:rPr lang="en-US" sz="1600" dirty="0">
                <a:solidFill>
                  <a:srgbClr val="FFFFFF"/>
                </a:solidFill>
                <a:latin typeface="Calibri" pitchFamily="34" charset="0"/>
                <a:ea typeface="Calibri" pitchFamily="34" charset="-122"/>
                <a:cs typeface="Calibri" pitchFamily="34" charset="-120"/>
              </a:rPr>
              <a:t>3.  Who is the trained attendant for today's entry, and what are the three things they must never do?</a:t>
            </a:r>
            <a:endParaRPr lang="en-US" sz="1600" dirty="0"/>
          </a:p>
          <a:p>
            <a:pPr algn="l" indent="0" marL="0">
              <a:lnSpc>
                <a:spcPts val="2400"/>
              </a:lnSpc>
              <a:spcAft>
                <a:spcPts val="1600"/>
              </a:spcAft>
              <a:buNone/>
            </a:pPr>
            <a:r>
              <a:rPr lang="en-US" sz="1600" dirty="0">
                <a:solidFill>
                  <a:srgbClr val="FFFFFF"/>
                </a:solidFill>
                <a:latin typeface="Calibri" pitchFamily="34" charset="0"/>
                <a:ea typeface="Calibri" pitchFamily="34" charset="-122"/>
                <a:cs typeface="Calibri" pitchFamily="34" charset="-120"/>
              </a:rPr>
              <a:t>4.  If you saw a co-worker collapse in a confined space, what would you do — and what would you NOT do?</a:t>
            </a:r>
            <a:endParaRPr lang="en-US" sz="1600" dirty="0"/>
          </a:p>
        </p:txBody>
      </p:sp>
      <p:sp>
        <p:nvSpPr>
          <p:cNvPr id="5" name="Text 3"/>
          <p:cNvSpPr/>
          <p:nvPr/>
        </p:nvSpPr>
        <p:spPr>
          <a:xfrm>
            <a:off x="731520" y="4754880"/>
            <a:ext cx="3657600" cy="274320"/>
          </a:xfrm>
          <a:prstGeom prst="rect">
            <a:avLst/>
          </a:prstGeom>
          <a:noFill/>
          <a:ln/>
        </p:spPr>
        <p:txBody>
          <a:bodyPr wrap="square" lIns="0" tIns="0" rIns="0" bIns="0" rtlCol="0" anchor="b"/>
          <a:lstStyle/>
          <a:p>
            <a:pPr algn="l" indent="0" marL="0">
              <a:buNone/>
            </a:pPr>
            <a:r>
              <a:rPr lang="en-US" sz="800" b="1" dirty="0">
                <a:solidFill>
                  <a:srgbClr val="E8A838"/>
                </a:solidFill>
                <a:latin typeface="Calibri" pitchFamily="34" charset="0"/>
                <a:ea typeface="Calibri" pitchFamily="34" charset="-122"/>
                <a:cs typeface="Calibri" pitchFamily="34" charset="-120"/>
              </a:rPr>
              <a:t>FORBES SAFETY SOLUTIONS</a:t>
            </a:r>
            <a:endParaRPr lang="en-US" sz="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1B2A4A"/>
        </a:solidFill>
      </p:bgPr>
    </p:bg>
    <p:spTree>
      <p:nvGrpSpPr>
        <p:cNvPr id="1" name=""/>
        <p:cNvGrpSpPr/>
        <p:nvPr/>
      </p:nvGrpSpPr>
      <p:grpSpPr>
        <a:xfrm>
          <a:off x="0" y="0"/>
          <a:ext cx="0" cy="0"/>
          <a:chOff x="0" y="0"/>
          <a:chExt cx="0" cy="0"/>
        </a:xfrm>
      </p:grpSpPr>
      <p:sp>
        <p:nvSpPr>
          <p:cNvPr id="2" name="Text 0"/>
          <p:cNvSpPr/>
          <p:nvPr/>
        </p:nvSpPr>
        <p:spPr>
          <a:xfrm>
            <a:off x="731520" y="182880"/>
            <a:ext cx="7680960" cy="457200"/>
          </a:xfrm>
          <a:prstGeom prst="rect">
            <a:avLst/>
          </a:prstGeom>
          <a:noFill/>
          <a:ln/>
        </p:spPr>
        <p:txBody>
          <a:bodyPr wrap="square" lIns="0" tIns="0" rIns="0" bIns="0" rtlCol="0" anchor="ctr"/>
          <a:lstStyle/>
          <a:p>
            <a:pPr algn="l" indent="0" marL="0">
              <a:buNone/>
            </a:pPr>
            <a:r>
              <a:rPr lang="en-US" sz="2200" b="1" dirty="0">
                <a:solidFill>
                  <a:srgbClr val="E8A838"/>
                </a:solidFill>
                <a:latin typeface="Calibri" pitchFamily="34" charset="0"/>
                <a:ea typeface="Calibri" pitchFamily="34" charset="-122"/>
                <a:cs typeface="Calibri" pitchFamily="34" charset="-120"/>
              </a:rPr>
              <a:t>ATTENDANCE SIGN-OFF</a:t>
            </a:r>
            <a:endParaRPr lang="en-US" sz="2200" dirty="0"/>
          </a:p>
        </p:txBody>
      </p:sp>
      <p:sp>
        <p:nvSpPr>
          <p:cNvPr id="3" name="Text 1"/>
          <p:cNvSpPr/>
          <p:nvPr/>
        </p:nvSpPr>
        <p:spPr>
          <a:xfrm>
            <a:off x="731520" y="658368"/>
            <a:ext cx="7680960" cy="320040"/>
          </a:xfrm>
          <a:prstGeom prst="rect">
            <a:avLst/>
          </a:prstGeom>
          <a:noFill/>
          <a:ln/>
        </p:spPr>
        <p:txBody>
          <a:bodyPr wrap="square" lIns="0" tIns="0" rIns="0" bIns="0" rtlCol="0" anchor="ctr"/>
          <a:lstStyle/>
          <a:p>
            <a:pPr algn="l" indent="0" marL="0">
              <a:buNone/>
            </a:pPr>
            <a:r>
              <a:rPr lang="en-US" sz="1100" b="1" dirty="0">
                <a:solidFill>
                  <a:srgbClr val="FFFFFF"/>
                </a:solidFill>
                <a:latin typeface="Calibri" pitchFamily="34" charset="0"/>
                <a:ea typeface="Calibri" pitchFamily="34" charset="-122"/>
                <a:cs typeface="Calibri" pitchFamily="34" charset="-120"/>
              </a:rPr>
              <a:t>Date: ____________     </a:t>
            </a:r>
            <a:pPr algn="l" indent="0" marL="0">
              <a:buNone/>
            </a:pPr>
            <a:r>
              <a:rPr lang="en-US" sz="1100" b="1" dirty="0">
                <a:solidFill>
                  <a:srgbClr val="FFFFFF"/>
                </a:solidFill>
                <a:latin typeface="Calibri" pitchFamily="34" charset="0"/>
                <a:ea typeface="Calibri" pitchFamily="34" charset="-122"/>
                <a:cs typeface="Calibri" pitchFamily="34" charset="-120"/>
              </a:rPr>
              <a:t>Topic: Confined Space Entry     </a:t>
            </a:r>
            <a:pPr algn="l" indent="0" marL="0">
              <a:buNone/>
            </a:pPr>
            <a:r>
              <a:rPr lang="en-US" sz="1100" b="1" dirty="0">
                <a:solidFill>
                  <a:srgbClr val="FFFFFF"/>
                </a:solidFill>
                <a:latin typeface="Calibri" pitchFamily="34" charset="0"/>
                <a:ea typeface="Calibri" pitchFamily="34" charset="-122"/>
                <a:cs typeface="Calibri" pitchFamily="34" charset="-120"/>
              </a:rPr>
              <a:t>Presenter: ____________________</a:t>
            </a:r>
            <a:endParaRPr lang="en-US" sz="1100" dirty="0"/>
          </a:p>
        </p:txBody>
      </p:sp>
      <p:graphicFrame>
        <p:nvGraphicFramePr>
          <p:cNvPr id="7" name="Table 0"/>
          <p:cNvGraphicFramePr>
            <a:graphicFrameLocks noGrp="1"/>
          </p:cNvGraphicFramePr>
          <p:nvPr>
            <p:extLst>
              <p:ext uri="{D42A27DB-BD31-4B8C-83A1-F6EECF244321}">
                <p14:modId xmlns:p14="http://schemas.microsoft.com/office/powerpoint/2010/main" val="1579011935"/>
              </p:ext>
            </p:extLst>
          </p:nvPr>
        </p:nvGraphicFramePr>
        <p:xfrm>
          <a:off x="457200" y="1051560"/>
          <a:ext cx="8229600" cy="914400"/>
        </p:xfrm>
        <a:graphic>
          <a:graphicData uri="http://schemas.openxmlformats.org/drawingml/2006/table">
            <a:tbl>
              <a:tblPr/>
              <a:tblGrid>
                <a:gridCol w="457200"/>
                <a:gridCol w="2743200"/>
                <a:gridCol w="2286000"/>
                <a:gridCol w="2743200"/>
              </a:tblGrid>
              <a:tr h="292608">
                <a:tc>
                  <a:txBody>
                    <a:bodyPr/>
                    <a:lstStyle/>
                    <a:p>
                      <a:pPr algn="ctr" indent="0" marL="0">
                        <a:buNone/>
                      </a:pPr>
                      <a:r>
                        <a:rPr lang="en-US" sz="1000" b="1" dirty="0">
                          <a:solidFill>
                            <a:srgbClr val="FFFFFF"/>
                          </a:solidFill>
                          <a:latin typeface="Calibri" pitchFamily="34" charset="0"/>
                          <a:ea typeface="Calibri" pitchFamily="34" charset="-122"/>
                          <a:cs typeface="Calibri" pitchFamily="34" charset="-120"/>
                        </a:rPr>
                        <a:t>#</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E8A838"/>
                    </a:solidFill>
                  </a:tcPr>
                </a:tc>
                <a:tc>
                  <a:txBody>
                    <a:bodyPr/>
                    <a:lstStyle/>
                    <a:p>
                      <a:pPr algn="ctr" indent="0" marL="0">
                        <a:buNone/>
                      </a:pPr>
                      <a:r>
                        <a:rPr lang="en-US" sz="1000" b="1" dirty="0">
                          <a:solidFill>
                            <a:srgbClr val="FFFFFF"/>
                          </a:solidFill>
                          <a:latin typeface="Calibri" pitchFamily="34" charset="0"/>
                          <a:ea typeface="Calibri" pitchFamily="34" charset="-122"/>
                          <a:cs typeface="Calibri" pitchFamily="34" charset="-120"/>
                        </a:rPr>
                        <a:t>PRINT NAME</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E8A838"/>
                    </a:solidFill>
                  </a:tcPr>
                </a:tc>
                <a:tc>
                  <a:txBody>
                    <a:bodyPr/>
                    <a:lstStyle/>
                    <a:p>
                      <a:pPr algn="ctr" indent="0" marL="0">
                        <a:buNone/>
                      </a:pPr>
                      <a:r>
                        <a:rPr lang="en-US" sz="1000" b="1" dirty="0">
                          <a:solidFill>
                            <a:srgbClr val="FFFFFF"/>
                          </a:solidFill>
                          <a:latin typeface="Calibri" pitchFamily="34" charset="0"/>
                          <a:ea typeface="Calibri" pitchFamily="34" charset="-122"/>
                          <a:cs typeface="Calibri" pitchFamily="34" charset="-120"/>
                        </a:rPr>
                        <a:t>COMPANY</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E8A838"/>
                    </a:solidFill>
                  </a:tcPr>
                </a:tc>
                <a:tc>
                  <a:txBody>
                    <a:bodyPr/>
                    <a:lstStyle/>
                    <a:p>
                      <a:pPr algn="ctr" indent="0" marL="0">
                        <a:buNone/>
                      </a:pPr>
                      <a:r>
                        <a:rPr lang="en-US" sz="1000" b="1" dirty="0">
                          <a:solidFill>
                            <a:srgbClr val="FFFFFF"/>
                          </a:solidFill>
                          <a:latin typeface="Calibri" pitchFamily="34" charset="0"/>
                          <a:ea typeface="Calibri" pitchFamily="34" charset="-122"/>
                          <a:cs typeface="Calibri" pitchFamily="34" charset="-120"/>
                        </a:rPr>
                        <a:t>SIGNATURE</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E8A838"/>
                    </a:solidFill>
                  </a:tcPr>
                </a:tc>
              </a:tr>
              <a:tr h="292608">
                <a:tc>
                  <a:txBody>
                    <a:bodyPr/>
                    <a:lstStyle/>
                    <a:p>
                      <a:pPr algn="ctr" indent="0" marL="0">
                        <a:buNone/>
                      </a:pPr>
                      <a:r>
                        <a:rPr lang="en-US" sz="1000" dirty="0">
                          <a:solidFill>
                            <a:srgbClr val="D0D0D0"/>
                          </a:solidFill>
                          <a:latin typeface="Calibri" pitchFamily="34" charset="0"/>
                          <a:ea typeface="Calibri" pitchFamily="34" charset="-122"/>
                          <a:cs typeface="Calibri" pitchFamily="34" charset="-120"/>
                        </a:rPr>
                        <a:t>1</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r>
              <a:tr h="292608">
                <a:tc>
                  <a:txBody>
                    <a:bodyPr/>
                    <a:lstStyle/>
                    <a:p>
                      <a:pPr algn="ctr" indent="0" marL="0">
                        <a:buNone/>
                      </a:pPr>
                      <a:r>
                        <a:rPr lang="en-US" sz="1000" dirty="0">
                          <a:solidFill>
                            <a:srgbClr val="D0D0D0"/>
                          </a:solidFill>
                          <a:latin typeface="Calibri" pitchFamily="34" charset="0"/>
                          <a:ea typeface="Calibri" pitchFamily="34" charset="-122"/>
                          <a:cs typeface="Calibri" pitchFamily="34" charset="-120"/>
                        </a:rPr>
                        <a:t>2</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43558"/>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43558"/>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43558"/>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43558"/>
                    </a:solidFill>
                  </a:tcPr>
                </a:tc>
              </a:tr>
              <a:tr h="292608">
                <a:tc>
                  <a:txBody>
                    <a:bodyPr/>
                    <a:lstStyle/>
                    <a:p>
                      <a:pPr algn="ctr" indent="0" marL="0">
                        <a:buNone/>
                      </a:pPr>
                      <a:r>
                        <a:rPr lang="en-US" sz="1000" dirty="0">
                          <a:solidFill>
                            <a:srgbClr val="D0D0D0"/>
                          </a:solidFill>
                          <a:latin typeface="Calibri" pitchFamily="34" charset="0"/>
                          <a:ea typeface="Calibri" pitchFamily="34" charset="-122"/>
                          <a:cs typeface="Calibri" pitchFamily="34" charset="-120"/>
                        </a:rPr>
                        <a:t>3</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r>
              <a:tr h="292608">
                <a:tc>
                  <a:txBody>
                    <a:bodyPr/>
                    <a:lstStyle/>
                    <a:p>
                      <a:pPr algn="ctr" indent="0" marL="0">
                        <a:buNone/>
                      </a:pPr>
                      <a:r>
                        <a:rPr lang="en-US" sz="1000" dirty="0">
                          <a:solidFill>
                            <a:srgbClr val="D0D0D0"/>
                          </a:solidFill>
                          <a:latin typeface="Calibri" pitchFamily="34" charset="0"/>
                          <a:ea typeface="Calibri" pitchFamily="34" charset="-122"/>
                          <a:cs typeface="Calibri" pitchFamily="34" charset="-120"/>
                        </a:rPr>
                        <a:t>4</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43558"/>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43558"/>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43558"/>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43558"/>
                    </a:solidFill>
                  </a:tcPr>
                </a:tc>
              </a:tr>
              <a:tr h="292608">
                <a:tc>
                  <a:txBody>
                    <a:bodyPr/>
                    <a:lstStyle/>
                    <a:p>
                      <a:pPr algn="ctr" indent="0" marL="0">
                        <a:buNone/>
                      </a:pPr>
                      <a:r>
                        <a:rPr lang="en-US" sz="1000" dirty="0">
                          <a:solidFill>
                            <a:srgbClr val="D0D0D0"/>
                          </a:solidFill>
                          <a:latin typeface="Calibri" pitchFamily="34" charset="0"/>
                          <a:ea typeface="Calibri" pitchFamily="34" charset="-122"/>
                          <a:cs typeface="Calibri" pitchFamily="34" charset="-120"/>
                        </a:rPr>
                        <a:t>5</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r>
              <a:tr h="292608">
                <a:tc>
                  <a:txBody>
                    <a:bodyPr/>
                    <a:lstStyle/>
                    <a:p>
                      <a:pPr algn="ctr" indent="0" marL="0">
                        <a:buNone/>
                      </a:pPr>
                      <a:r>
                        <a:rPr lang="en-US" sz="1000" dirty="0">
                          <a:solidFill>
                            <a:srgbClr val="D0D0D0"/>
                          </a:solidFill>
                          <a:latin typeface="Calibri" pitchFamily="34" charset="0"/>
                          <a:ea typeface="Calibri" pitchFamily="34" charset="-122"/>
                          <a:cs typeface="Calibri" pitchFamily="34" charset="-120"/>
                        </a:rPr>
                        <a:t>6</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43558"/>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43558"/>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43558"/>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43558"/>
                    </a:solidFill>
                  </a:tcPr>
                </a:tc>
              </a:tr>
              <a:tr h="292608">
                <a:tc>
                  <a:txBody>
                    <a:bodyPr/>
                    <a:lstStyle/>
                    <a:p>
                      <a:pPr algn="ctr" indent="0" marL="0">
                        <a:buNone/>
                      </a:pPr>
                      <a:r>
                        <a:rPr lang="en-US" sz="1000" dirty="0">
                          <a:solidFill>
                            <a:srgbClr val="D0D0D0"/>
                          </a:solidFill>
                          <a:latin typeface="Calibri" pitchFamily="34" charset="0"/>
                          <a:ea typeface="Calibri" pitchFamily="34" charset="-122"/>
                          <a:cs typeface="Calibri" pitchFamily="34" charset="-120"/>
                        </a:rPr>
                        <a:t>7</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r>
              <a:tr h="292608">
                <a:tc>
                  <a:txBody>
                    <a:bodyPr/>
                    <a:lstStyle/>
                    <a:p>
                      <a:pPr algn="ctr" indent="0" marL="0">
                        <a:buNone/>
                      </a:pPr>
                      <a:r>
                        <a:rPr lang="en-US" sz="1000" dirty="0">
                          <a:solidFill>
                            <a:srgbClr val="D0D0D0"/>
                          </a:solidFill>
                          <a:latin typeface="Calibri" pitchFamily="34" charset="0"/>
                          <a:ea typeface="Calibri" pitchFamily="34" charset="-122"/>
                          <a:cs typeface="Calibri" pitchFamily="34" charset="-120"/>
                        </a:rPr>
                        <a:t>8</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43558"/>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43558"/>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43558"/>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43558"/>
                    </a:solidFill>
                  </a:tcPr>
                </a:tc>
              </a:tr>
              <a:tr h="292608">
                <a:tc>
                  <a:txBody>
                    <a:bodyPr/>
                    <a:lstStyle/>
                    <a:p>
                      <a:pPr algn="ctr" indent="0" marL="0">
                        <a:buNone/>
                      </a:pPr>
                      <a:r>
                        <a:rPr lang="en-US" sz="1000" dirty="0">
                          <a:solidFill>
                            <a:srgbClr val="D0D0D0"/>
                          </a:solidFill>
                          <a:latin typeface="Calibri" pitchFamily="34" charset="0"/>
                          <a:ea typeface="Calibri" pitchFamily="34" charset="-122"/>
                          <a:cs typeface="Calibri" pitchFamily="34" charset="-120"/>
                        </a:rPr>
                        <a:t>9</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1B2A4A"/>
                    </a:solidFill>
                  </a:tcPr>
                </a:tc>
              </a:tr>
              <a:tr h="292608">
                <a:tc>
                  <a:txBody>
                    <a:bodyPr/>
                    <a:lstStyle/>
                    <a:p>
                      <a:pPr algn="ctr" indent="0" marL="0">
                        <a:buNone/>
                      </a:pPr>
                      <a:r>
                        <a:rPr lang="en-US" sz="1000" dirty="0">
                          <a:solidFill>
                            <a:srgbClr val="D0D0D0"/>
                          </a:solidFill>
                          <a:latin typeface="Calibri" pitchFamily="34" charset="0"/>
                          <a:ea typeface="Calibri" pitchFamily="34" charset="-122"/>
                          <a:cs typeface="Calibri" pitchFamily="34" charset="-120"/>
                        </a:rPr>
                        <a:t>10</a:t>
                      </a:r>
                      <a:endParaRPr lang="en-US" sz="1000" dirty="0">
                        <a:latin typeface="Calibri" charset="0"/>
                        <a:ea typeface="Calibri" charset="0"/>
                        <a:cs typeface="Calibri" charset="0"/>
                      </a:endParaRPr>
                    </a:p>
                  </a:txBody>
                  <a:tcPr marL="91440" marR="91440" marT="45720" marB="45720" anchor="ctr">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43558"/>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43558"/>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43558"/>
                    </a:solidFill>
                  </a:tcPr>
                </a:tc>
                <a:tc>
                  <a:txBody>
                    <a:bodyPr/>
                    <a:lstStyle/>
                    <a:p>
                      <a:pPr indent="0" marL="0">
                        <a:buNone/>
                      </a:pPr>
                      <a:endParaRPr lang="en-US" sz="1000" dirty="0">
                        <a:latin typeface="Calibri" charset="0"/>
                        <a:ea typeface="Calibri" charset="0"/>
                        <a:cs typeface="Calibri" charset="0"/>
                      </a:endParaRPr>
                    </a:p>
                  </a:txBody>
                  <a:tcPr marL="91440" marR="91440" marT="45720" marB="45720">
                    <a:lnL w="6350" cap="flat" cmpd="sng" algn="ctr">
                      <a:solidFill>
                        <a:srgbClr val="3A4A6A"/>
                      </a:solidFill>
                      <a:prstDash val="solid"/>
                      <a:round/>
                      <a:headEnd type="none" w="med" len="med"/>
                      <a:tailEnd type="none" w="med" len="med"/>
                    </a:lnL>
                    <a:lnR w="6350" cap="flat" cmpd="sng" algn="ctr">
                      <a:solidFill>
                        <a:srgbClr val="3A4A6A"/>
                      </a:solidFill>
                      <a:prstDash val="solid"/>
                      <a:round/>
                      <a:headEnd type="none" w="med" len="med"/>
                      <a:tailEnd type="none" w="med" len="med"/>
                    </a:lnR>
                    <a:lnT w="6350" cap="flat" cmpd="sng" algn="ctr">
                      <a:solidFill>
                        <a:srgbClr val="3A4A6A"/>
                      </a:solidFill>
                      <a:prstDash val="solid"/>
                      <a:round/>
                      <a:headEnd type="none" w="med" len="med"/>
                      <a:tailEnd type="none" w="med" len="med"/>
                    </a:lnT>
                    <a:lnB w="6350" cap="flat" cmpd="sng" algn="ctr">
                      <a:solidFill>
                        <a:srgbClr val="3A4A6A"/>
                      </a:solidFill>
                      <a:prstDash val="solid"/>
                      <a:round/>
                      <a:headEnd type="none" w="med" len="med"/>
                      <a:tailEnd type="none" w="med" len="med"/>
                    </a:lnB>
                    <a:solidFill>
                      <a:srgbClr val="243558"/>
                    </a:solidFill>
                  </a:tcPr>
                </a:tc>
              </a:tr>
            </a:tbl>
          </a:graphicData>
        </a:graphic>
      </p:graphicFrame>
      <p:sp>
        <p:nvSpPr>
          <p:cNvPr id="5" name="Text 2"/>
          <p:cNvSpPr/>
          <p:nvPr/>
        </p:nvSpPr>
        <p:spPr>
          <a:xfrm>
            <a:off x="731520" y="4754880"/>
            <a:ext cx="3657600" cy="274320"/>
          </a:xfrm>
          <a:prstGeom prst="rect">
            <a:avLst/>
          </a:prstGeom>
          <a:noFill/>
          <a:ln/>
        </p:spPr>
        <p:txBody>
          <a:bodyPr wrap="square" lIns="0" tIns="0" rIns="0" bIns="0" rtlCol="0" anchor="b"/>
          <a:lstStyle/>
          <a:p>
            <a:pPr algn="l" indent="0" marL="0">
              <a:buNone/>
            </a:pPr>
            <a:r>
              <a:rPr lang="en-US" sz="800" b="1" dirty="0">
                <a:solidFill>
                  <a:srgbClr val="E8A838"/>
                </a:solidFill>
                <a:latin typeface="Calibri" pitchFamily="34" charset="0"/>
                <a:ea typeface="Calibri" pitchFamily="34" charset="-122"/>
                <a:cs typeface="Calibri" pitchFamily="34" charset="-120"/>
              </a:rPr>
              <a:t>FORBES SAFETY SOLUTIONS</a:t>
            </a:r>
            <a:endParaRPr lang="en-US" sz="8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6</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Calibri</vt:lpstr>
      <vt:lpstr>Office Theme</vt:lpstr>
      <vt:lpstr>Slide 1</vt:lpstr>
      <vt:lpstr>Slide 2</vt:lpstr>
      <vt:lpstr>Slide 3</vt:lpstr>
      <vt:lpstr>Slide 4</vt:lpstr>
      <vt:lpstr>Slide 5</vt:lpstr>
      <vt:lpstr>Slide 6</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PptxGenJS</cp:lastModifiedBy>
  <cp:revision>1</cp:revision>
  <dcterms:created xsi:type="dcterms:W3CDTF">2026-03-15T20:29:03Z</dcterms:created>
  <dcterms:modified xsi:type="dcterms:W3CDTF">2026-03-15T20:29:03Z</dcterms:modified>
</cp:coreProperties>
</file>