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914400"/>
            <a:ext cx="768096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PERMIT-REQUIRED CONFINED SPACE AWARENESS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731520" y="246888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Understanding Entry Hazards and Required Controls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731520" y="30175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i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Reference: 29 CFR 1910.146 | 29 CFR 1926 Subpart AA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731520" y="43891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200" b="1" spc="3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STATISTICS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73152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73152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~100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91440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die in confined spaces in the U.S. every year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338328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8328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60%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356616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confined space fatalities are would-be rescuers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035040" y="1371600"/>
            <a:ext cx="2377440" cy="21945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035040" y="1645920"/>
            <a:ext cx="23774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#1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6217920" y="2560320"/>
            <a:ext cx="20116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5A657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Atmospheric hazards are the leading cause of confined space deaths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MAKES A SPACE "CONFINED" AND "PERMIT-REQUIRED"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Confined Space — Three Criteria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large enough to enter and perform work; has limited or restricted entry/exit; not designed for continuous occupancy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Permit-Required — Hazard #1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contains or has the potential to contain a hazardous atmosphere (toxic, flammable, oxygen-deficient/enriched)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Permit-Required — Hazard #2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contains material that could engulf or trap an entrant (grain, sand, water, sewage)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Permit-Required — Hazard #3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has an internal configuration that could trap or asphyxiate (inwardly converging walls, sloping floors)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Permit-Required — Hazard #4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contains any other recognized serious safety or health hazard (mechanical, electrical, thermal)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Rule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never enter any confined space without first determining if it is permit-required — assume it is until proven otherwise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ATMOSPHERIC HAZARDS AND MONITORING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Oxygen Deficiency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below 19.5% O₂ is immediately dangerous; normal atmosphere is 20.9%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Oxygen Enrichment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above 23.5% O₂ creates extreme fire and explosion risk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Flammable Gases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monitor for LEL (Lower Explosive Limit); entry prohibited above 10% LEL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Toxic Gases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H₂S, CO, and other toxics must be below their PEL before entry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Continuous Monitoring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atmospheric testing must occur before entry and continuously throughout the work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Calibrated Instruments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all gas monitors must be bump-tested daily and calibrated per manufacturer requirements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ROLES, PERMITS, AND RESCUE PLANS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822960"/>
            <a:ext cx="8046720" cy="393192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960120"/>
            <a:ext cx="731520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100"/>
              </a:lnSpc>
              <a:spcAft>
                <a:spcPts val="500"/>
              </a:spcAft>
              <a:buSzPct val="100000"/>
              <a:buChar char="▪"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Entrant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the worker who enters; must know the hazards, monitor conditions, and exit immediately if danger arises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Attendant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remains outside at all times; tracks entrants, monitors conditions, summons rescue — never enters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Entry Supervisor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authorizes entry by signing the permit; verifies all precautions are in place before work begins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Permit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documents hazards, controls, atmospheric readings, rescue plan, and duration — posted at the entry point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Rescue Plan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non-entry retrieval (tripod + harness) is preferred; entry rescue only by trained rescue teams</a:t>
            </a:r>
            <a:endParaRPr lang="en-US" sz="1400" dirty="0"/>
          </a:p>
          <a:p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4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Enter Without a Permit</a:t>
            </a:r>
            <a:pPr algn="l" indent="0" marL="0">
              <a:lnSpc>
                <a:spcPts val="2100"/>
              </a:lnSpc>
              <a:spcAft>
                <a:spcPts val="500"/>
              </a:spcAft>
              <a:buNone/>
            </a:pPr>
            <a:r>
              <a:rPr lang="en-US" sz="13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even to retrieve a tool — an unauthorized entry can be fatal in seconds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2F3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4008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CHECK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914400"/>
            <a:ext cx="8046720" cy="1097280"/>
          </a:xfrm>
          <a:prstGeom prst="roundRect">
            <a:avLst>
              <a:gd name="adj" fmla="val 8333"/>
            </a:avLst>
          </a:prstGeom>
          <a:solidFill>
            <a:srgbClr val="1B2A4A"/>
          </a:solidFill>
          <a:ln/>
        </p:spPr>
      </p:sp>
      <p:sp>
        <p:nvSpPr>
          <p:cNvPr id="5" name="Text 3"/>
          <p:cNvSpPr/>
          <p:nvPr/>
        </p:nvSpPr>
        <p:spPr>
          <a:xfrm>
            <a:off x="914400" y="914400"/>
            <a:ext cx="7315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Which of the following is NOT one of the three criteria that define a confined space?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8046720" cy="1645920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9000000">
              <a:srgbClr val="000000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2377440"/>
            <a:ext cx="73152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A) Large enough to enter and perform work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B) Contains a hazardous atmosphere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C) Has limited or restricted entry/exit</a:t>
            </a:r>
            <a:endParaRPr lang="en-US" sz="1400" dirty="0"/>
          </a:p>
          <a:p>
            <a:pPr algn="l" marL="342900" indent="-342900">
              <a:lnSpc>
                <a:spcPts val="2400"/>
              </a:lnSpc>
              <a:spcAft>
                <a:spcPts val="400"/>
              </a:spcAft>
              <a:buSzPct val="100000"/>
              <a:buChar char="▪"/>
            </a:pPr>
            <a:r>
              <a:rPr lang="en-US" sz="1400" dirty="0">
                <a:solidFill>
                  <a:srgbClr val="2D37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D) Not designed for continuous occupancy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548640" y="4160520"/>
            <a:ext cx="8046720" cy="594360"/>
          </a:xfrm>
          <a:prstGeom prst="roundRect">
            <a:avLst>
              <a:gd name="adj" fmla="val 15385"/>
            </a:avLst>
          </a:prstGeom>
          <a:solidFill>
            <a:srgbClr val="FDF4E1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4160520"/>
            <a:ext cx="7315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D495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Answer: </a:t>
            </a:r>
            <a:pPr algn="l" indent="0" marL="0">
              <a:buNone/>
            </a:pPr>
            <a:r>
              <a:rPr lang="en-US" sz="13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B) A hazardous atmosphere makes it permit-required, but it is not one of the three defining criteria of a confined space.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74320"/>
            <a:ext cx="76809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CONFINED SPACE AWARENESS — SIGN-OFF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731520" y="9144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attendees must print and sign below to confirm understanding of this topic.</a:t>
            </a:r>
            <a:endParaRPr lang="en-US" sz="11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371600"/>
          <a:ext cx="8229600" cy="914400"/>
        </p:xfrm>
        <a:graphic>
          <a:graphicData uri="http://schemas.openxmlformats.org/drawingml/2006/table">
            <a:tbl>
              <a:tblPr/>
              <a:tblGrid>
                <a:gridCol w="457200"/>
                <a:gridCol w="3200400"/>
                <a:gridCol w="3200400"/>
                <a:gridCol w="1371600"/>
              </a:tblGrid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PRINT NAME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SIGNATURE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1B2A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A838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endParaRPr lang="en-US" sz="10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D517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000" b="1" spc="200" kern="0" dirty="0">
                <a:solidFill>
                  <a:srgbClr val="E8A8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FORBES SAFETY SOLUTIONS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2026-03-16T01:04:11Z</dcterms:created>
  <dcterms:modified xsi:type="dcterms:W3CDTF">2026-03-16T01:04:11Z</dcterms:modified>
</cp:coreProperties>
</file>