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notesMasterIdLst>
    <p:notesMasterId r:id="rId8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9" Type="http://schemas.openxmlformats.org/officeDocument/2006/relationships/presProps" Target="presProps.xml"/><Relationship Id="rId10" Type="http://schemas.openxmlformats.org/officeDocument/2006/relationships/viewProps" Target="viewProps.xml"/><Relationship Id="rId11" Type="http://schemas.openxmlformats.org/officeDocument/2006/relationships/theme" Target="theme/theme1.xml"/><Relationship Id="rId1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hyperlink" Target="https://www.osha.gov/sites/default/files/publications/OSHAFS3529.pdf" TargetMode="External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hyperlink" Target="https://www.osha.gov/laws-regs/regulations/standardnumber/1910/1910.147" TargetMode="External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hyperlink" Target="https://www.osha.gov/laws-regs/regulations/standardnumber/1910/1910.147" TargetMode="External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1B2A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914400"/>
            <a:ext cx="768096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algn="l" indent="0" marL="0">
              <a:buNone/>
            </a:pPr>
            <a:r>
              <a:rPr lang="en-US" sz="3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LOCKOUT/TAGOUT (LOTO)</a:t>
            </a:r>
            <a:endParaRPr lang="en-US" sz="3600" dirty="0"/>
          </a:p>
        </p:txBody>
      </p:sp>
      <p:sp>
        <p:nvSpPr>
          <p:cNvPr id="3" name="Text 1"/>
          <p:cNvSpPr/>
          <p:nvPr/>
        </p:nvSpPr>
        <p:spPr>
          <a:xfrm>
            <a:off x="731520" y="2011680"/>
            <a:ext cx="76809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400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29 CFR 1910.147</a:t>
            </a:r>
            <a:endParaRPr lang="en-US" sz="1400" dirty="0"/>
          </a:p>
        </p:txBody>
      </p:sp>
      <p:sp>
        <p:nvSpPr>
          <p:cNvPr id="4" name="Shape 2"/>
          <p:cNvSpPr/>
          <p:nvPr/>
        </p:nvSpPr>
        <p:spPr>
          <a:xfrm>
            <a:off x="731520" y="2606040"/>
            <a:ext cx="1828800" cy="36576"/>
          </a:xfrm>
          <a:prstGeom prst="rect">
            <a:avLst/>
          </a:prstGeom>
          <a:solidFill>
            <a:srgbClr val="E8A838"/>
          </a:solidFill>
          <a:ln/>
        </p:spPr>
      </p:sp>
      <p:sp>
        <p:nvSpPr>
          <p:cNvPr id="5" name="Text 3"/>
          <p:cNvSpPr/>
          <p:nvPr/>
        </p:nvSpPr>
        <p:spPr>
          <a:xfrm>
            <a:off x="731520" y="2926080"/>
            <a:ext cx="457200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800"/>
              </a:lnSpc>
              <a:buNone/>
            </a:pPr>
            <a:r>
              <a:rPr lang="en-US" sz="1400" b="1" dirty="0">
                <a:solidFill>
                  <a:srgbClr val="D0D0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Presenter: </a:t>
            </a:r>
            <a:pPr algn="l" indent="0" marL="0">
              <a:lnSpc>
                <a:spcPts val="2800"/>
              </a:lnSpc>
              <a:buNone/>
            </a:pPr>
            <a:r>
              <a:rPr lang="en-US" sz="1400" dirty="0">
                <a:solidFill>
                  <a:srgbClr val="D0D0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____________________</a:t>
            </a:r>
            <a:pPr algn="l" indent="0" marL="0">
              <a:lnSpc>
                <a:spcPts val="2800"/>
              </a:lnSpc>
              <a:buNone/>
            </a:pPr>
            <a:r>
              <a:rPr lang="en-US" sz="1400" dirty="0">
                <a:solidFill>
                  <a:srgbClr val="D0D0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
</a:t>
            </a:r>
            <a:pPr algn="l" indent="0" marL="0">
              <a:lnSpc>
                <a:spcPts val="2800"/>
              </a:lnSpc>
              <a:buNone/>
            </a:pPr>
            <a:r>
              <a:rPr lang="en-US" sz="1400" b="1" dirty="0">
                <a:solidFill>
                  <a:srgbClr val="D0D0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Date: </a:t>
            </a:r>
            <a:pPr algn="l" indent="0" marL="0">
              <a:lnSpc>
                <a:spcPts val="2800"/>
              </a:lnSpc>
              <a:buNone/>
            </a:pPr>
            <a:r>
              <a:rPr lang="en-US" sz="1400" dirty="0">
                <a:solidFill>
                  <a:srgbClr val="D0D0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____________________</a:t>
            </a:r>
            <a:endParaRPr lang="en-US" sz="1400" dirty="0"/>
          </a:p>
        </p:txBody>
      </p:sp>
      <p:sp>
        <p:nvSpPr>
          <p:cNvPr id="6" name="Text 4"/>
          <p:cNvSpPr/>
          <p:nvPr/>
        </p:nvSpPr>
        <p:spPr>
          <a:xfrm>
            <a:off x="731520" y="4297680"/>
            <a:ext cx="45720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algn="l" indent="0" marL="0">
              <a:buNone/>
            </a:pPr>
            <a:r>
              <a:rPr lang="en-US" sz="16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FORBES SAFETY SOLUTIONS</a:t>
            </a:r>
            <a:endParaRPr lang="en-US" sz="1600" dirty="0"/>
          </a:p>
        </p:txBody>
      </p:sp>
      <p:sp>
        <p:nvSpPr>
          <p:cNvPr id="7" name="Text 5"/>
          <p:cNvSpPr/>
          <p:nvPr/>
        </p:nvSpPr>
        <p:spPr>
          <a:xfrm>
            <a:off x="5303520" y="4297680"/>
            <a:ext cx="32918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algn="r" indent="0" marL="0">
              <a:buNone/>
            </a:pPr>
            <a:r>
              <a:rPr lang="en-US" sz="1400" dirty="0">
                <a:solidFill>
                  <a:srgbClr val="D0D0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TOOLBOX TALK</a:t>
            </a:r>
            <a:endParaRPr lang="en-US" sz="1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B2A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365760"/>
            <a:ext cx="768096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WHY THIS MATTERS</a:t>
            </a:r>
            <a:endParaRPr lang="en-US" sz="2400" dirty="0"/>
          </a:p>
        </p:txBody>
      </p:sp>
      <p:sp>
        <p:nvSpPr>
          <p:cNvPr id="3" name="Text 1"/>
          <p:cNvSpPr/>
          <p:nvPr/>
        </p:nvSpPr>
        <p:spPr>
          <a:xfrm>
            <a:off x="731520" y="1097280"/>
            <a:ext cx="7680960" cy="3474720"/>
          </a:xfrm>
          <a:prstGeom prst="rect">
            <a:avLst/>
          </a:prstGeom>
          <a:noFill/>
          <a:ln/>
        </p:spPr>
        <p:txBody>
          <a:bodyPr wrap="square" lIns="0" tIns="127000" rIns="0" bIns="0" rtlCol="0" anchor="t"/>
          <a:lstStyle/>
          <a:p>
            <a:pPr algn="l" marL="342900" indent="-342900">
              <a:lnSpc>
                <a:spcPts val="1800"/>
              </a:lnSpc>
              <a:spcAft>
                <a:spcPts val="600"/>
              </a:spcAft>
              <a:buSzPct val="100000"/>
              <a:buChar char="•"/>
            </a:pPr>
            <a:r>
              <a:rPr lang="en-US" sz="1250" dirty="0">
                <a:solidFill>
                  <a:srgbClr val="D0D0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Failure to control hazardous energy kills an estimated 48 workers per year and causes 17,690 lost-workday injuries (NSC 2023 data).</a:t>
            </a:r>
            <a:endParaRPr lang="en-US" sz="1250" dirty="0"/>
          </a:p>
          <a:p>
            <a:pPr algn="l" marL="342900" indent="-342900">
              <a:lnSpc>
                <a:spcPts val="1800"/>
              </a:lnSpc>
              <a:spcAft>
                <a:spcPts val="600"/>
              </a:spcAft>
              <a:buSzPct val="100000"/>
              <a:buChar char="•"/>
            </a:pPr>
            <a:r>
              <a:rPr lang="en-US" sz="1250" dirty="0">
                <a:solidFill>
                  <a:srgbClr val="D0D0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OSHA estimates that proper compliance with the LOTO standard would prevent 120 fatalities and 50,000 injuries every year.</a:t>
            </a:r>
            <a:endParaRPr lang="en-US" sz="1250" dirty="0"/>
          </a:p>
          <a:p>
            <a:pPr algn="l" marL="342900" indent="-342900">
              <a:lnSpc>
                <a:spcPts val="1800"/>
              </a:lnSpc>
              <a:spcAft>
                <a:spcPts val="600"/>
              </a:spcAft>
              <a:buSzPct val="100000"/>
              <a:buChar char="•"/>
            </a:pPr>
            <a:r>
              <a:rPr lang="en-US" sz="1250" dirty="0">
                <a:solidFill>
                  <a:srgbClr val="D0D0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LOTO violations are consistently in OSHA's Top 10 most cited standards. "I thought the power was off" has been the last thought of too many workers.</a:t>
            </a:r>
            <a:endParaRPr lang="en-US" sz="1250" dirty="0"/>
          </a:p>
          <a:p>
            <a:pPr algn="l" marL="342900" indent="-342900">
              <a:lnSpc>
                <a:spcPts val="1800"/>
              </a:lnSpc>
              <a:spcAft>
                <a:spcPts val="600"/>
              </a:spcAft>
              <a:buSzPct val="100000"/>
              <a:buChar char="•"/>
            </a:pPr>
            <a:r>
              <a:rPr lang="en-US" sz="1250" dirty="0">
                <a:solidFill>
                  <a:srgbClr val="D0D0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Hazardous energy doesn't just mean electrical. Hydraulic lines hold pressure, springs store mechanical energy, pipes carry steam, and chemical reactions continue after shutdown.</a:t>
            </a:r>
            <a:endParaRPr lang="en-US" sz="1250" dirty="0"/>
          </a:p>
          <a:p>
            <a:pPr algn="l" marL="342900" indent="-342900">
              <a:lnSpc>
                <a:spcPts val="1800"/>
              </a:lnSpc>
              <a:spcAft>
                <a:spcPts val="600"/>
              </a:spcAft>
              <a:buSzPct val="100000"/>
              <a:buChar char="•"/>
            </a:pPr>
            <a:r>
              <a:rPr lang="en-US" sz="1250" dirty="0">
                <a:solidFill>
                  <a:srgbClr val="D0D0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Every incident investigation involving uncontrolled energy comes back to the same root cause: someone skipped a step because they were in a hurry.</a:t>
            </a:r>
            <a:endParaRPr lang="en-US" sz="1250" dirty="0"/>
          </a:p>
        </p:txBody>
      </p:sp>
      <p:sp>
        <p:nvSpPr>
          <p:cNvPr id="4" name="Text 2"/>
          <p:cNvSpPr/>
          <p:nvPr/>
        </p:nvSpPr>
        <p:spPr>
          <a:xfrm>
            <a:off x="731520" y="4663440"/>
            <a:ext cx="76809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algn="l" indent="0" marL="0">
              <a:buNone/>
            </a:pPr>
            <a:r>
              <a:rPr lang="en-US" sz="800" dirty="0">
                <a:solidFill>
                  <a:srgbClr val="D0D0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Source: </a:t>
            </a:r>
            <a:pPr algn="l" indent="0" marL="0">
              <a:buNone/>
            </a:pPr>
            <a:r>
              <a:rPr lang="en-US" sz="800" u="sng" dirty="0">
                <a:solidFill>
                  <a:srgbClr val="D0D0D0"/>
                </a:solidFill>
                <a:latin typeface="Calibri" pitchFamily="34" charset="0"/>
                <a:ea typeface="Calibri" pitchFamily="34" charset="-122"/>
                <a:cs typeface="Calibri" pitchFamily="34" charset="-120"/>
                <a:hlinkClick r:id="rId1" invalidUrl="" action="" tgtFrame="" tooltip="" history="1" highlightClick="0" endSnd="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OSHA LOTO Fact Sheet</a:t>
            </a:r>
            <a:endParaRPr lang="en-US" sz="800" dirty="0"/>
          </a:p>
        </p:txBody>
      </p:sp>
      <p:sp>
        <p:nvSpPr>
          <p:cNvPr id="5" name="Text 3"/>
          <p:cNvSpPr/>
          <p:nvPr/>
        </p:nvSpPr>
        <p:spPr>
          <a:xfrm>
            <a:off x="731520" y="4846320"/>
            <a:ext cx="36576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algn="l" indent="0" marL="0">
              <a:buNone/>
            </a:pPr>
            <a:r>
              <a:rPr lang="en-US" sz="8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FORBES SAFETY SOLUTIONS</a:t>
            </a:r>
            <a:endParaRPr lang="en-US" sz="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1B2A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365760"/>
            <a:ext cx="768096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ENERGY TYPES &amp; ISOLATION PROCEDURES</a:t>
            </a:r>
            <a:endParaRPr lang="en-US" sz="2400" dirty="0"/>
          </a:p>
        </p:txBody>
      </p:sp>
      <p:sp>
        <p:nvSpPr>
          <p:cNvPr id="3" name="Text 1"/>
          <p:cNvSpPr/>
          <p:nvPr/>
        </p:nvSpPr>
        <p:spPr>
          <a:xfrm>
            <a:off x="731520" y="1097280"/>
            <a:ext cx="7680960" cy="3474720"/>
          </a:xfrm>
          <a:prstGeom prst="rect">
            <a:avLst/>
          </a:prstGeom>
          <a:noFill/>
          <a:ln/>
        </p:spPr>
        <p:txBody>
          <a:bodyPr wrap="square" lIns="0" tIns="127000" rIns="0" bIns="0" rtlCol="0" anchor="t"/>
          <a:lstStyle/>
          <a:p>
            <a:pPr algn="l" marL="342900" indent="-342900">
              <a:lnSpc>
                <a:spcPts val="1800"/>
              </a:lnSpc>
              <a:spcAft>
                <a:spcPts val="600"/>
              </a:spcAft>
              <a:buSzPct val="100000"/>
              <a:buChar char="•"/>
            </a:pPr>
            <a:r>
              <a:rPr lang="en-US" sz="1250" dirty="0">
                <a:solidFill>
                  <a:srgbClr val="D0D0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Six energy types to control: ELECTRICAL (disconnect and verify zero energy), MECHANICAL (block/secure moving parts), HYDRAULIC (bleed lines and block), PNEUMATIC (bleed air pressure), THERMAL (allow cool-down or insulate), CHEMICAL (drain, purge, or neutralize).</a:t>
            </a:r>
            <a:endParaRPr lang="en-US" sz="1250" dirty="0"/>
          </a:p>
          <a:p>
            <a:pPr algn="l" marL="342900" indent="-342900">
              <a:lnSpc>
                <a:spcPts val="1800"/>
              </a:lnSpc>
              <a:spcAft>
                <a:spcPts val="600"/>
              </a:spcAft>
              <a:buSzPct val="100000"/>
              <a:buChar char="•"/>
            </a:pPr>
            <a:r>
              <a:rPr lang="en-US" sz="1250" dirty="0">
                <a:solidFill>
                  <a:srgbClr val="D0D0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Every piece of equipment must have a written, machine-specific LOTO procedure. Generic procedures get people killed — each machine has unique energy sources and isolation points.</a:t>
            </a:r>
            <a:endParaRPr lang="en-US" sz="1250" dirty="0"/>
          </a:p>
          <a:p>
            <a:pPr algn="l" marL="342900" indent="-342900">
              <a:lnSpc>
                <a:spcPts val="1800"/>
              </a:lnSpc>
              <a:spcAft>
                <a:spcPts val="600"/>
              </a:spcAft>
              <a:buSzPct val="100000"/>
              <a:buChar char="•"/>
            </a:pPr>
            <a:r>
              <a:rPr lang="en-US" sz="1250" dirty="0">
                <a:solidFill>
                  <a:srgbClr val="D0D0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isolation sequence: (1) Notify all affected employees, (2) Shut down equipment using normal stopping procedure, (3) Isolate ALL energy sources, (4) Apply YOUR lock and tag, (5) Verify zero energy state.</a:t>
            </a:r>
            <a:endParaRPr lang="en-US" sz="1250" dirty="0"/>
          </a:p>
          <a:p>
            <a:pPr algn="l" marL="342900" indent="-342900">
              <a:lnSpc>
                <a:spcPts val="1800"/>
              </a:lnSpc>
              <a:spcAft>
                <a:spcPts val="600"/>
              </a:spcAft>
              <a:buSzPct val="100000"/>
              <a:buChar char="•"/>
            </a:pPr>
            <a:r>
              <a:rPr lang="en-US" sz="1250" dirty="0">
                <a:solidFill>
                  <a:srgbClr val="D0D0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Verification is the most skipped and most critical step. After lockout, attempt to start the equipment. Test circuits with a meter. Bleed trapped pressure. Verify. Every. Time.</a:t>
            </a:r>
            <a:endParaRPr lang="en-US" sz="1250" dirty="0"/>
          </a:p>
          <a:p>
            <a:pPr algn="l" marL="342900" indent="-342900">
              <a:lnSpc>
                <a:spcPts val="1800"/>
              </a:lnSpc>
              <a:spcAft>
                <a:spcPts val="600"/>
              </a:spcAft>
              <a:buSzPct val="100000"/>
              <a:buChar char="•"/>
            </a:pPr>
            <a:r>
              <a:rPr lang="en-US" sz="1250" dirty="0">
                <a:solidFill>
                  <a:srgbClr val="D0D0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Tags are NOT locks. A tag is a warning device only — it does not physically prevent operation. Every worker in the danger zone must apply their own lock.</a:t>
            </a:r>
            <a:endParaRPr lang="en-US" sz="1250" dirty="0"/>
          </a:p>
        </p:txBody>
      </p:sp>
      <p:sp>
        <p:nvSpPr>
          <p:cNvPr id="4" name="Text 2"/>
          <p:cNvSpPr/>
          <p:nvPr/>
        </p:nvSpPr>
        <p:spPr>
          <a:xfrm>
            <a:off x="731520" y="4663440"/>
            <a:ext cx="76809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algn="l" indent="0" marL="0">
              <a:buNone/>
            </a:pPr>
            <a:r>
              <a:rPr lang="en-US" sz="800" dirty="0">
                <a:solidFill>
                  <a:srgbClr val="D0D0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Source: </a:t>
            </a:r>
            <a:pPr algn="l" indent="0" marL="0">
              <a:buNone/>
            </a:pPr>
            <a:r>
              <a:rPr lang="en-US" sz="800" u="sng" dirty="0">
                <a:solidFill>
                  <a:srgbClr val="D0D0D0"/>
                </a:solidFill>
                <a:latin typeface="Calibri" pitchFamily="34" charset="0"/>
                <a:ea typeface="Calibri" pitchFamily="34" charset="-122"/>
                <a:cs typeface="Calibri" pitchFamily="34" charset="-120"/>
                <a:hlinkClick r:id="rId1" invalidUrl="" action="" tgtFrame="" tooltip="" history="1" highlightClick="0" endSnd="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OSHA 29 CFR 1910.147</a:t>
            </a:r>
            <a:endParaRPr lang="en-US" sz="800" dirty="0"/>
          </a:p>
        </p:txBody>
      </p:sp>
      <p:sp>
        <p:nvSpPr>
          <p:cNvPr id="5" name="Text 3"/>
          <p:cNvSpPr/>
          <p:nvPr/>
        </p:nvSpPr>
        <p:spPr>
          <a:xfrm>
            <a:off x="731520" y="4846320"/>
            <a:ext cx="36576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algn="l" indent="0" marL="0">
              <a:buNone/>
            </a:pPr>
            <a:r>
              <a:rPr lang="en-US" sz="8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FORBES SAFETY SOLUTIONS</a:t>
            </a:r>
            <a:endParaRPr lang="en-US" sz="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1B2A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365760"/>
            <a:ext cx="768096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GROUP LOTO &amp; CRITICAL RULES</a:t>
            </a:r>
            <a:endParaRPr lang="en-US" sz="2400" dirty="0"/>
          </a:p>
        </p:txBody>
      </p:sp>
      <p:sp>
        <p:nvSpPr>
          <p:cNvPr id="3" name="Text 1"/>
          <p:cNvSpPr/>
          <p:nvPr/>
        </p:nvSpPr>
        <p:spPr>
          <a:xfrm>
            <a:off x="731520" y="1097280"/>
            <a:ext cx="7680960" cy="3474720"/>
          </a:xfrm>
          <a:prstGeom prst="rect">
            <a:avLst/>
          </a:prstGeom>
          <a:noFill/>
          <a:ln/>
        </p:spPr>
        <p:txBody>
          <a:bodyPr wrap="square" lIns="0" tIns="127000" rIns="0" bIns="0" rtlCol="0" anchor="t"/>
          <a:lstStyle/>
          <a:p>
            <a:pPr algn="l" marL="342900" indent="-342900">
              <a:lnSpc>
                <a:spcPts val="1800"/>
              </a:lnSpc>
              <a:spcAft>
                <a:spcPts val="600"/>
              </a:spcAft>
              <a:buSzPct val="100000"/>
              <a:buChar char="•"/>
            </a:pPr>
            <a:r>
              <a:rPr lang="en-US" sz="1250" dirty="0">
                <a:solidFill>
                  <a:srgbClr val="D0D0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Group LOTO: When multiple crews work on the same equipment, a primary authorized employee coordinates lockout. Each worker still applies their own lock to a group lockbox.</a:t>
            </a:r>
            <a:endParaRPr lang="en-US" sz="1250" dirty="0"/>
          </a:p>
          <a:p>
            <a:pPr algn="l" marL="342900" indent="-342900">
              <a:lnSpc>
                <a:spcPts val="1800"/>
              </a:lnSpc>
              <a:spcAft>
                <a:spcPts val="600"/>
              </a:spcAft>
              <a:buSzPct val="100000"/>
              <a:buChar char="•"/>
            </a:pPr>
            <a:r>
              <a:rPr lang="en-US" sz="1250" dirty="0">
                <a:solidFill>
                  <a:srgbClr val="D0D0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Shift change protocol: The outgoing shift cannot remove their locks until the incoming shift has applied theirs. There must be zero gap in protection.</a:t>
            </a:r>
            <a:endParaRPr lang="en-US" sz="1250" dirty="0"/>
          </a:p>
          <a:p>
            <a:pPr algn="l" marL="342900" indent="-342900">
              <a:lnSpc>
                <a:spcPts val="1800"/>
              </a:lnSpc>
              <a:spcAft>
                <a:spcPts val="600"/>
              </a:spcAft>
              <a:buSzPct val="100000"/>
              <a:buChar char="•"/>
            </a:pPr>
            <a:r>
              <a:rPr lang="en-US" sz="1250" dirty="0">
                <a:solidFill>
                  <a:srgbClr val="D0D0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NEVER remove another person's lock. The only person who removes a lock is the person who put it on. If they left site, follow the employer's specific lock-removal procedure with supervisor authorization and documented verification.</a:t>
            </a:r>
            <a:endParaRPr lang="en-US" sz="1250" dirty="0"/>
          </a:p>
          <a:p>
            <a:pPr algn="l" marL="342900" indent="-342900">
              <a:lnSpc>
                <a:spcPts val="1800"/>
              </a:lnSpc>
              <a:spcAft>
                <a:spcPts val="600"/>
              </a:spcAft>
              <a:buSzPct val="100000"/>
              <a:buChar char="•"/>
            </a:pPr>
            <a:r>
              <a:rPr lang="en-US" sz="1250" dirty="0">
                <a:solidFill>
                  <a:srgbClr val="D0D0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Try-out procedure after maintenance: Ensure all workers are clear, all tools removed, guards replaced, then remove locks in reverse order. The primary authorized employee removes the last lock.</a:t>
            </a:r>
            <a:endParaRPr lang="en-US" sz="1250" dirty="0"/>
          </a:p>
          <a:p>
            <a:pPr algn="l" marL="342900" indent="-342900">
              <a:lnSpc>
                <a:spcPts val="1800"/>
              </a:lnSpc>
              <a:spcAft>
                <a:spcPts val="600"/>
              </a:spcAft>
              <a:buSzPct val="100000"/>
              <a:buChar char="•"/>
            </a:pPr>
            <a:r>
              <a:rPr lang="en-US" sz="1250" dirty="0">
                <a:solidFill>
                  <a:srgbClr val="D0D0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Annual inspections of LOTO procedures are required. An authorized employee who does NOT normally use the procedure must review it. Document the review with names, dates, and equipment covered.</a:t>
            </a:r>
            <a:endParaRPr lang="en-US" sz="1250" dirty="0"/>
          </a:p>
        </p:txBody>
      </p:sp>
      <p:sp>
        <p:nvSpPr>
          <p:cNvPr id="4" name="Text 2"/>
          <p:cNvSpPr/>
          <p:nvPr/>
        </p:nvSpPr>
        <p:spPr>
          <a:xfrm>
            <a:off x="731520" y="4663440"/>
            <a:ext cx="76809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algn="l" indent="0" marL="0">
              <a:buNone/>
            </a:pPr>
            <a:r>
              <a:rPr lang="en-US" sz="800" dirty="0">
                <a:solidFill>
                  <a:srgbClr val="D0D0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Source: </a:t>
            </a:r>
            <a:pPr algn="l" indent="0" marL="0">
              <a:buNone/>
            </a:pPr>
            <a:r>
              <a:rPr lang="en-US" sz="800" u="sng" dirty="0">
                <a:solidFill>
                  <a:srgbClr val="D0D0D0"/>
                </a:solidFill>
                <a:latin typeface="Calibri" pitchFamily="34" charset="0"/>
                <a:ea typeface="Calibri" pitchFamily="34" charset="-122"/>
                <a:cs typeface="Calibri" pitchFamily="34" charset="-120"/>
                <a:hlinkClick r:id="rId1" invalidUrl="" action="" tgtFrame="" tooltip="" history="1" highlightClick="0" endSnd="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OSHA 29 CFR 1910.147</a:t>
            </a:r>
            <a:endParaRPr lang="en-US" sz="800" dirty="0"/>
          </a:p>
        </p:txBody>
      </p:sp>
      <p:sp>
        <p:nvSpPr>
          <p:cNvPr id="5" name="Text 3"/>
          <p:cNvSpPr/>
          <p:nvPr/>
        </p:nvSpPr>
        <p:spPr>
          <a:xfrm>
            <a:off x="731520" y="4846320"/>
            <a:ext cx="36576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algn="l" indent="0" marL="0">
              <a:buNone/>
            </a:pPr>
            <a:r>
              <a:rPr lang="en-US" sz="8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FORBES SAFETY SOLUTIONS</a:t>
            </a:r>
            <a:endParaRPr lang="en-US" sz="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1B2A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365760"/>
            <a:ext cx="768096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DISCUSSION QUESTIONS</a:t>
            </a:r>
            <a:endParaRPr lang="en-US" sz="2400" dirty="0"/>
          </a:p>
        </p:txBody>
      </p:sp>
      <p:sp>
        <p:nvSpPr>
          <p:cNvPr id="3" name="Text 1"/>
          <p:cNvSpPr/>
          <p:nvPr/>
        </p:nvSpPr>
        <p:spPr>
          <a:xfrm>
            <a:off x="731520" y="1097280"/>
            <a:ext cx="76809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400" i="1" dirty="0">
                <a:solidFill>
                  <a:srgbClr val="D0D0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Take 5 minutes to discuss with your crew:</a:t>
            </a:r>
            <a:endParaRPr lang="en-US" sz="1400" dirty="0"/>
          </a:p>
        </p:txBody>
      </p:sp>
      <p:sp>
        <p:nvSpPr>
          <p:cNvPr id="4" name="Text 2"/>
          <p:cNvSpPr/>
          <p:nvPr/>
        </p:nvSpPr>
        <p:spPr>
          <a:xfrm>
            <a:off x="731520" y="1645920"/>
            <a:ext cx="7680960" cy="2743200"/>
          </a:xfrm>
          <a:prstGeom prst="rect">
            <a:avLst/>
          </a:prstGeom>
          <a:noFill/>
          <a:ln/>
        </p:spPr>
        <p:txBody>
          <a:bodyPr wrap="square" lIns="0" tIns="127000" rIns="0" bIns="0" rtlCol="0" anchor="t"/>
          <a:lstStyle/>
          <a:p>
            <a:pPr algn="l" indent="0" marL="0">
              <a:lnSpc>
                <a:spcPts val="2400"/>
              </a:lnSpc>
              <a:spcAft>
                <a:spcPts val="1600"/>
              </a:spcAft>
              <a:buNone/>
            </a:pPr>
            <a:r>
              <a:rPr lang="en-US" sz="16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1.  Can you name all the energy sources on the equipment you're working with today? Are you sure you've got them all?</a:t>
            </a:r>
            <a:endParaRPr lang="en-US" sz="1600" dirty="0"/>
          </a:p>
          <a:p>
            <a:pPr algn="l" indent="0" marL="0">
              <a:lnSpc>
                <a:spcPts val="2400"/>
              </a:lnSpc>
              <a:spcAft>
                <a:spcPts val="1600"/>
              </a:spcAft>
              <a:buNone/>
            </a:pPr>
            <a:r>
              <a:rPr lang="en-US" sz="16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2.  When was the last time you actually tried to start a machine after locking it out to verify zero energy?</a:t>
            </a:r>
            <a:endParaRPr lang="en-US" sz="1600" dirty="0"/>
          </a:p>
          <a:p>
            <a:pPr algn="l" indent="0" marL="0">
              <a:lnSpc>
                <a:spcPts val="2400"/>
              </a:lnSpc>
              <a:spcAft>
                <a:spcPts val="1600"/>
              </a:spcAft>
              <a:buNone/>
            </a:pPr>
            <a:r>
              <a:rPr lang="en-US" sz="16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3.  Have you ever been pressured to skip LOTO because the job would "only take a minute"? What happened?</a:t>
            </a:r>
            <a:endParaRPr lang="en-US" sz="1600" dirty="0"/>
          </a:p>
          <a:p>
            <a:pPr algn="l" indent="0" marL="0">
              <a:lnSpc>
                <a:spcPts val="2400"/>
              </a:lnSpc>
              <a:spcAft>
                <a:spcPts val="1600"/>
              </a:spcAft>
              <a:buNone/>
            </a:pPr>
            <a:r>
              <a:rPr lang="en-US" sz="16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4.  If you found a lock on equipment with no tag or an unreadable tag, what would you do?</a:t>
            </a:r>
            <a:endParaRPr lang="en-US" sz="1600" dirty="0"/>
          </a:p>
        </p:txBody>
      </p:sp>
      <p:sp>
        <p:nvSpPr>
          <p:cNvPr id="5" name="Text 3"/>
          <p:cNvSpPr/>
          <p:nvPr/>
        </p:nvSpPr>
        <p:spPr>
          <a:xfrm>
            <a:off x="731520" y="4754880"/>
            <a:ext cx="3657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algn="l" indent="0" marL="0">
              <a:buNone/>
            </a:pPr>
            <a:r>
              <a:rPr lang="en-US" sz="8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FORBES SAFETY SOLUTIONS</a:t>
            </a:r>
            <a:endParaRPr lang="en-US" sz="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1B2A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182880"/>
            <a:ext cx="76809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2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ATTENDANCE SIGN-OFF</a:t>
            </a:r>
            <a:endParaRPr lang="en-US" sz="2200" dirty="0"/>
          </a:p>
        </p:txBody>
      </p:sp>
      <p:sp>
        <p:nvSpPr>
          <p:cNvPr id="3" name="Text 1"/>
          <p:cNvSpPr/>
          <p:nvPr/>
        </p:nvSpPr>
        <p:spPr>
          <a:xfrm>
            <a:off x="731520" y="658368"/>
            <a:ext cx="76809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Date: ____________     </a:t>
            </a:r>
            <a:pPr algn="l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Topic: Lockout/Tagout (LOTO)     </a:t>
            </a:r>
            <a:pPr algn="l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Presenter: ____________________</a:t>
            </a:r>
            <a:endParaRPr lang="en-US" sz="1100" dirty="0"/>
          </a:p>
        </p:txBody>
      </p:sp>
      <p:graphicFrame>
        <p:nvGraphicFramePr>
          <p:cNvPr id="7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457200" y="1051560"/>
          <a:ext cx="8229600" cy="914400"/>
        </p:xfrm>
        <a:graphic>
          <a:graphicData uri="http://schemas.openxmlformats.org/drawingml/2006/table">
            <a:tbl>
              <a:tblPr/>
              <a:tblGrid>
                <a:gridCol w="457200"/>
                <a:gridCol w="2743200"/>
                <a:gridCol w="2286000"/>
                <a:gridCol w="2743200"/>
              </a:tblGrid>
              <a:tr h="292608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#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A838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PRINT NAME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A838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COMPANY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A838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SIGNATURE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A838"/>
                    </a:solidFill>
                  </a:tcPr>
                </a:tc>
              </a:tr>
              <a:tr h="292608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D0D0D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</a:tr>
              <a:tr h="292608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D0D0D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2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8"/>
                    </a:solidFill>
                  </a:tcPr>
                </a:tc>
              </a:tr>
              <a:tr h="292608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D0D0D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3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</a:tr>
              <a:tr h="292608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D0D0D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4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8"/>
                    </a:solidFill>
                  </a:tcPr>
                </a:tc>
              </a:tr>
              <a:tr h="292608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D0D0D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5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</a:tr>
              <a:tr h="292608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D0D0D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6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8"/>
                    </a:solidFill>
                  </a:tcPr>
                </a:tc>
              </a:tr>
              <a:tr h="292608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D0D0D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7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</a:tr>
              <a:tr h="292608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D0D0D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8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8"/>
                    </a:solidFill>
                  </a:tcPr>
                </a:tc>
              </a:tr>
              <a:tr h="292608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D0D0D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9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</a:tr>
              <a:tr h="292608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D0D0D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10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8"/>
                    </a:solidFill>
                  </a:tcPr>
                </a:tc>
              </a:tr>
            </a:tbl>
          </a:graphicData>
        </a:graphic>
      </p:graphicFrame>
      <p:sp>
        <p:nvSpPr>
          <p:cNvPr id="5" name="Text 2"/>
          <p:cNvSpPr/>
          <p:nvPr/>
        </p:nvSpPr>
        <p:spPr>
          <a:xfrm>
            <a:off x="731520" y="4754880"/>
            <a:ext cx="3657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algn="l" indent="0" marL="0">
              <a:buNone/>
            </a:pPr>
            <a:r>
              <a:rPr lang="en-US" sz="8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FORBES SAFETY SOLUTIONS</a:t>
            </a:r>
            <a:endParaRPr lang="en-US" sz="8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2026-03-15T20:29:02Z</dcterms:created>
  <dcterms:modified xsi:type="dcterms:W3CDTF">2026-03-15T20:29:02Z</dcterms:modified>
</cp:coreProperties>
</file>