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notesMasterIdLst>
    <p:notesMasterId r:id="rId9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nfpa.org/codes-and-standards/nfpa-70e-standard-development/70e" TargetMode="External"/><Relationship Id="rId2" Type="http://schemas.openxmlformats.org/officeDocument/2006/relationships/hyperlink" Target="https://www.bls.gov/iif/" TargetMode="External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spc="30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1400" dirty="0"/>
          </a:p>
        </p:txBody>
      </p:sp>
      <p:sp>
        <p:nvSpPr>
          <p:cNvPr id="3" name="Shape 1"/>
          <p:cNvSpPr/>
          <p:nvPr/>
        </p:nvSpPr>
        <p:spPr>
          <a:xfrm>
            <a:off x="457200" y="1005840"/>
            <a:ext cx="1371600" cy="54864"/>
          </a:xfrm>
          <a:prstGeom prst="rect">
            <a:avLst/>
          </a:prstGeom>
          <a:solidFill>
            <a:srgbClr val="E8A838"/>
          </a:solidFill>
          <a:ln/>
        </p:spPr>
      </p:sp>
      <p:sp>
        <p:nvSpPr>
          <p:cNvPr id="4" name="Text 2"/>
          <p:cNvSpPr/>
          <p:nvPr/>
        </p:nvSpPr>
        <p:spPr>
          <a:xfrm>
            <a:off x="457200" y="1280160"/>
            <a:ext cx="822960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10000"/>
              </a:lnSpc>
              <a:buNone/>
            </a:pPr>
            <a:r>
              <a:rPr lang="en-US" sz="3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ELECTRICAL SAFETY</a:t>
            </a:r>
            <a:endParaRPr lang="en-US" sz="3600" dirty="0"/>
          </a:p>
          <a:p>
            <a:pPr indent="0" marL="0">
              <a:lnSpc>
                <a:spcPct val="110000"/>
              </a:lnSpc>
              <a:buNone/>
            </a:pPr>
            <a:r>
              <a:rPr lang="en-US" sz="3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&amp; ARC FLASH AWARENESS</a:t>
            </a:r>
            <a:endParaRPr lang="en-US" sz="3600" dirty="0"/>
          </a:p>
        </p:txBody>
      </p:sp>
      <p:sp>
        <p:nvSpPr>
          <p:cNvPr id="5" name="Text 3"/>
          <p:cNvSpPr/>
          <p:nvPr/>
        </p:nvSpPr>
        <p:spPr>
          <a:xfrm>
            <a:off x="457200" y="260604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Toolbox Talk — Electrical Hazard Awareness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457200" y="3383280"/>
            <a:ext cx="45720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[Company Name]</a:t>
            </a:r>
            <a:endParaRPr lang="en-US" sz="1400" dirty="0"/>
          </a:p>
          <a:p>
            <a:pPr indent="0" marL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[Date]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457200" y="4572000"/>
            <a:ext cx="8229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Reference: 29 CFR 1910.331-335  |  NFPA 70E  |  29 CFR 1926.405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82296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THIS MATTERS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457200" y="82296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5A6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Arc flash can reach temperatures of 35,000°F — four times hotter than the surface of the sun.</a:t>
            </a:r>
            <a:endParaRPr lang="en-US" sz="1400" dirty="0"/>
          </a:p>
        </p:txBody>
      </p:sp>
      <p:sp>
        <p:nvSpPr>
          <p:cNvPr id="4" name="Shape 2"/>
          <p:cNvSpPr/>
          <p:nvPr/>
        </p:nvSpPr>
        <p:spPr>
          <a:xfrm>
            <a:off x="457200" y="1554480"/>
            <a:ext cx="2468880" cy="2011680"/>
          </a:xfrm>
          <a:prstGeom prst="roundRect">
            <a:avLst>
              <a:gd name="adj" fmla="val 6818"/>
            </a:avLst>
          </a:prstGeom>
          <a:solidFill>
            <a:srgbClr val="1B2A4A"/>
          </a:solidFill>
          <a:ln/>
          <a:effectLst>
            <a:outerShdw sx="100000" sy="100000" kx="0" ky="0" algn="bl" rotWithShape="0" blurRad="76200" dist="25400" dir="9000000">
              <a:srgbClr val="000000">
                <a:alpha val="15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457200" y="1691640"/>
            <a:ext cx="24688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~1,000</a:t>
            </a:r>
            <a:endParaRPr lang="en-US" sz="4400" dirty="0"/>
          </a:p>
        </p:txBody>
      </p:sp>
      <p:sp>
        <p:nvSpPr>
          <p:cNvPr id="6" name="Text 4"/>
          <p:cNvSpPr/>
          <p:nvPr/>
        </p:nvSpPr>
        <p:spPr>
          <a:xfrm>
            <a:off x="457200" y="2560320"/>
            <a:ext cx="246888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Electrical injuries</a:t>
            </a:r>
            <a:endParaRPr lang="en-US" sz="1200" dirty="0"/>
          </a:p>
          <a:p>
            <a:pPr algn="ctr"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 year in</a:t>
            </a:r>
            <a:endParaRPr lang="en-US" sz="1200" dirty="0"/>
          </a:p>
          <a:p>
            <a:pPr algn="ctr"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U.S. workplaces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3337560" y="1554480"/>
            <a:ext cx="2468880" cy="2011680"/>
          </a:xfrm>
          <a:prstGeom prst="roundRect">
            <a:avLst>
              <a:gd name="adj" fmla="val 6818"/>
            </a:avLst>
          </a:prstGeom>
          <a:solidFill>
            <a:srgbClr val="1B2A4A"/>
          </a:solidFill>
          <a:ln/>
          <a:effectLst>
            <a:outerShdw sx="100000" sy="100000" kx="0" ky="0" algn="bl" rotWithShape="0" blurRad="76200" dist="25400" dir="9000000">
              <a:srgbClr val="000000">
                <a:alpha val="15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3337560" y="1691640"/>
            <a:ext cx="24688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8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5–10</a:t>
            </a:r>
            <a:endParaRPr lang="en-US" sz="4800" dirty="0"/>
          </a:p>
        </p:txBody>
      </p:sp>
      <p:sp>
        <p:nvSpPr>
          <p:cNvPr id="9" name="Text 7"/>
          <p:cNvSpPr/>
          <p:nvPr/>
        </p:nvSpPr>
        <p:spPr>
          <a:xfrm>
            <a:off x="3337560" y="2560320"/>
            <a:ext cx="246888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Arc flash incidents</a:t>
            </a:r>
            <a:endParaRPr lang="en-US" sz="1200" dirty="0"/>
          </a:p>
          <a:p>
            <a:pPr algn="ctr"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 day in the U.S.</a:t>
            </a:r>
            <a:endParaRPr lang="en-US" sz="1200" dirty="0"/>
          </a:p>
          <a:p>
            <a:pPr algn="ctr"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(NFPA data)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6217920" y="1554480"/>
            <a:ext cx="2468880" cy="2011680"/>
          </a:xfrm>
          <a:prstGeom prst="roundRect">
            <a:avLst>
              <a:gd name="adj" fmla="val 6818"/>
            </a:avLst>
          </a:prstGeom>
          <a:solidFill>
            <a:srgbClr val="1B2A4A"/>
          </a:solidFill>
          <a:ln/>
          <a:effectLst>
            <a:outerShdw sx="100000" sy="100000" kx="0" ky="0" algn="bl" rotWithShape="0" blurRad="76200" dist="25400" dir="9000000">
              <a:srgbClr val="000000">
                <a:alpha val="15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6217920" y="1691640"/>
            <a:ext cx="24688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0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35,000°F</a:t>
            </a:r>
            <a:endParaRPr lang="en-US" sz="4000" dirty="0"/>
          </a:p>
        </p:txBody>
      </p:sp>
      <p:sp>
        <p:nvSpPr>
          <p:cNvPr id="12" name="Text 10"/>
          <p:cNvSpPr/>
          <p:nvPr/>
        </p:nvSpPr>
        <p:spPr>
          <a:xfrm>
            <a:off x="6217920" y="2560320"/>
            <a:ext cx="246888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Arc flash</a:t>
            </a:r>
            <a:endParaRPr lang="en-US" sz="1200" dirty="0"/>
          </a:p>
          <a:p>
            <a:pPr algn="ctr"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temperature —</a:t>
            </a:r>
            <a:endParaRPr lang="en-US" sz="1200" dirty="0"/>
          </a:p>
          <a:p>
            <a:pPr algn="ctr"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explosive force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457200" y="4709160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5A6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</a:t>
            </a:r>
            <a:pPr indent="0" marL="0">
              <a:buNone/>
            </a:pPr>
            <a:r>
              <a:rPr lang="en-US" sz="900" u="sng" dirty="0">
                <a:solidFill>
                  <a:srgbClr val="5A6070"/>
                </a:solidFill>
                <a:latin typeface="Calibri" pitchFamily="34" charset="0"/>
                <a:ea typeface="Calibri" pitchFamily="34" charset="-122"/>
                <a:cs typeface="Calibri" pitchFamily="34" charset="-120"/>
                <a:hlinkClick r:id="rId1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NFPA 70E</a:t>
            </a:r>
            <a:pPr indent="0" marL="0">
              <a:buNone/>
            </a:pPr>
            <a:r>
              <a:rPr lang="en-US" sz="900" dirty="0">
                <a:solidFill>
                  <a:srgbClr val="5A6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, </a:t>
            </a:r>
            <a:pPr indent="0" marL="0">
              <a:buNone/>
            </a:pPr>
            <a:r>
              <a:rPr lang="en-US" sz="900" u="sng" dirty="0">
                <a:solidFill>
                  <a:srgbClr val="5A6070"/>
                </a:solidFill>
                <a:latin typeface="Calibri" pitchFamily="34" charset="0"/>
                <a:ea typeface="Calibri" pitchFamily="34" charset="-122"/>
                <a:cs typeface="Calibri" pitchFamily="34" charset="-120"/>
                <a:hlinkClick r:id="rId2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BLS Electrical Injuries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82296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ARC FLASH &amp; APPROACH BOUNDARIES</a:t>
            </a:r>
            <a:endParaRPr lang="en-US" sz="2600" dirty="0"/>
          </a:p>
        </p:txBody>
      </p:sp>
      <p:sp>
        <p:nvSpPr>
          <p:cNvPr id="3" name="Shape 1"/>
          <p:cNvSpPr/>
          <p:nvPr/>
        </p:nvSpPr>
        <p:spPr>
          <a:xfrm>
            <a:off x="457200" y="960120"/>
            <a:ext cx="3886200" cy="3749040"/>
          </a:xfrm>
          <a:prstGeom prst="roundRect">
            <a:avLst>
              <a:gd name="adj" fmla="val 2439"/>
            </a:avLst>
          </a:prstGeom>
          <a:solidFill>
            <a:srgbClr val="FFFFFF"/>
          </a:solidFill>
          <a:ln/>
        </p:spPr>
      </p:sp>
      <p:sp>
        <p:nvSpPr>
          <p:cNvPr id="4" name="Shape 2"/>
          <p:cNvSpPr/>
          <p:nvPr/>
        </p:nvSpPr>
        <p:spPr>
          <a:xfrm>
            <a:off x="457200" y="960120"/>
            <a:ext cx="3886200" cy="41148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5" name="Text 3"/>
          <p:cNvSpPr/>
          <p:nvPr/>
        </p:nvSpPr>
        <p:spPr>
          <a:xfrm>
            <a:off x="640080" y="960120"/>
            <a:ext cx="35204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IS ARC FLASH?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640080" y="1508760"/>
            <a:ext cx="3520440" cy="30175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40000"/>
              </a:lnSpc>
              <a:spcAft>
                <a:spcPts val="400"/>
              </a:spcAft>
              <a:buNone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 arc flash is an explosive release of energy caused by an electrical fault between conductors or a conductor and ground.</a:t>
            </a:r>
            <a:endParaRPr lang="en-US" sz="1150" dirty="0"/>
          </a:p>
          <a:p>
            <a:pPr indent="0" marL="0">
              <a:lnSpc>
                <a:spcPct val="140000"/>
              </a:lnSpc>
              <a:spcAft>
                <a:spcPts val="400"/>
              </a:spcAft>
              <a:buNone/>
            </a:pPr>
            <a:endParaRPr lang="en-US" sz="1150" dirty="0"/>
          </a:p>
          <a:p>
            <a:pPr indent="0" marL="0">
              <a:lnSpc>
                <a:spcPct val="140000"/>
              </a:lnSpc>
              <a:spcAft>
                <a:spcPts val="400"/>
              </a:spcAft>
              <a:buNone/>
            </a:pPr>
            <a:r>
              <a:rPr lang="en-US" sz="115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Dangers include:</a:t>
            </a:r>
            <a:endParaRPr lang="en-US" sz="1150" dirty="0"/>
          </a:p>
          <a:p>
            <a:pPr marL="342900" indent="-342900">
              <a:lnSpc>
                <a:spcPct val="140000"/>
              </a:lnSpc>
              <a:spcAft>
                <a:spcPts val="400"/>
              </a:spcAft>
              <a:buSzPct val="100000"/>
              <a:buChar char="▪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Temperatures up to 35,000°F</a:t>
            </a:r>
            <a:endParaRPr lang="en-US" sz="1150" dirty="0"/>
          </a:p>
          <a:p>
            <a:pPr marL="342900" indent="-342900">
              <a:lnSpc>
                <a:spcPct val="140000"/>
              </a:lnSpc>
              <a:spcAft>
                <a:spcPts val="400"/>
              </a:spcAft>
              <a:buSzPct val="100000"/>
              <a:buChar char="▪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Explosive pressure wave (blast)</a:t>
            </a:r>
            <a:endParaRPr lang="en-US" sz="1150" dirty="0"/>
          </a:p>
          <a:p>
            <a:pPr marL="342900" indent="-342900">
              <a:lnSpc>
                <a:spcPct val="140000"/>
              </a:lnSpc>
              <a:spcAft>
                <a:spcPts val="400"/>
              </a:spcAft>
              <a:buSzPct val="100000"/>
              <a:buChar char="▪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Molten metal shrapnel</a:t>
            </a:r>
            <a:endParaRPr lang="en-US" sz="1150" dirty="0"/>
          </a:p>
          <a:p>
            <a:pPr marL="342900" indent="-342900">
              <a:lnSpc>
                <a:spcPct val="140000"/>
              </a:lnSpc>
              <a:spcAft>
                <a:spcPts val="400"/>
              </a:spcAft>
              <a:buSzPct val="100000"/>
              <a:buChar char="▪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Intense light — can cause blindness</a:t>
            </a:r>
            <a:endParaRPr lang="en-US" sz="1150" dirty="0"/>
          </a:p>
          <a:p>
            <a:pPr marL="342900" indent="-342900">
              <a:lnSpc>
                <a:spcPct val="140000"/>
              </a:lnSpc>
              <a:spcAft>
                <a:spcPts val="400"/>
              </a:spcAft>
              <a:buSzPct val="100000"/>
              <a:buChar char="▪"/>
            </a:pPr>
            <a:r>
              <a:rPr lang="en-US" sz="11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Severe burns and hearing damage</a:t>
            </a:r>
            <a:endParaRPr lang="en-US" sz="1150" dirty="0"/>
          </a:p>
        </p:txBody>
      </p:sp>
      <p:sp>
        <p:nvSpPr>
          <p:cNvPr id="7" name="Shape 5"/>
          <p:cNvSpPr/>
          <p:nvPr/>
        </p:nvSpPr>
        <p:spPr>
          <a:xfrm>
            <a:off x="4800600" y="960120"/>
            <a:ext cx="3886200" cy="3749040"/>
          </a:xfrm>
          <a:prstGeom prst="roundRect">
            <a:avLst>
              <a:gd name="adj" fmla="val 2439"/>
            </a:avLst>
          </a:prstGeom>
          <a:solidFill>
            <a:srgbClr val="FFFFFF"/>
          </a:solidFill>
          <a:ln/>
        </p:spPr>
      </p:sp>
      <p:sp>
        <p:nvSpPr>
          <p:cNvPr id="8" name="Shape 6"/>
          <p:cNvSpPr/>
          <p:nvPr/>
        </p:nvSpPr>
        <p:spPr>
          <a:xfrm>
            <a:off x="4800600" y="960120"/>
            <a:ext cx="3886200" cy="41148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9" name="Text 7"/>
          <p:cNvSpPr/>
          <p:nvPr/>
        </p:nvSpPr>
        <p:spPr>
          <a:xfrm>
            <a:off x="4983480" y="960120"/>
            <a:ext cx="35204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APPROACH BOUNDARIES (NFPA 70E)</a:t>
            </a:r>
            <a:endParaRPr lang="en-US" sz="1200" dirty="0"/>
          </a:p>
        </p:txBody>
      </p:sp>
      <p:graphicFrame>
        <p:nvGraphicFramePr>
          <p:cNvPr id="4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4892040" y="1508760"/>
          <a:ext cx="3703320" cy="914400"/>
        </p:xfrm>
        <a:graphic>
          <a:graphicData uri="http://schemas.openxmlformats.org/drawingml/2006/table">
            <a:tbl>
              <a:tblPr/>
              <a:tblGrid>
                <a:gridCol w="1097280"/>
                <a:gridCol w="1280160"/>
                <a:gridCol w="1325880"/>
              </a:tblGrid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BOUNDARY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WHO MAY ENTER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REQUIREMENT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Arc Flash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Boundary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EF1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Qualified /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Unqualified w/ PPE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EF1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Arc-rated PPE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required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EF1"/>
                    </a:solidFill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Limited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Approach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Qualified persons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only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Shock hazard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awareness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Restricted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Approach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EF1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Qualified with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written plan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EF1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Insulated tools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&amp; shock PPE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EF1"/>
                    </a:solidFill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Prohibited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Approach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392B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Same as direct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contact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392B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Same PPE as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direct contact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392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82296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PPE CATEGORIES &amp; QUALIFIED PERSONS</a:t>
            </a:r>
            <a:endParaRPr lang="en-US" sz="2600" dirty="0"/>
          </a:p>
        </p:txBody>
      </p:sp>
      <p:sp>
        <p:nvSpPr>
          <p:cNvPr id="3" name="Shape 1"/>
          <p:cNvSpPr/>
          <p:nvPr/>
        </p:nvSpPr>
        <p:spPr>
          <a:xfrm>
            <a:off x="457200" y="960120"/>
            <a:ext cx="4846320" cy="3749040"/>
          </a:xfrm>
          <a:prstGeom prst="roundRect">
            <a:avLst>
              <a:gd name="adj" fmla="val 2439"/>
            </a:avLst>
          </a:prstGeom>
          <a:solidFill>
            <a:srgbClr val="FFFFFF"/>
          </a:solidFill>
          <a:ln/>
        </p:spPr>
      </p:sp>
      <p:sp>
        <p:nvSpPr>
          <p:cNvPr id="4" name="Shape 2"/>
          <p:cNvSpPr/>
          <p:nvPr/>
        </p:nvSpPr>
        <p:spPr>
          <a:xfrm>
            <a:off x="457200" y="960120"/>
            <a:ext cx="4846320" cy="41148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5" name="Text 3"/>
          <p:cNvSpPr/>
          <p:nvPr/>
        </p:nvSpPr>
        <p:spPr>
          <a:xfrm>
            <a:off x="640080" y="960120"/>
            <a:ext cx="44805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ARC FLASH PPE CATEGORIES (NFPA 70E)</a:t>
            </a:r>
            <a:endParaRPr lang="en-US" sz="1200" dirty="0"/>
          </a:p>
        </p:txBody>
      </p:sp>
      <p:graphicFrame>
        <p:nvGraphicFramePr>
          <p:cNvPr id="5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48640" y="1508760"/>
          <a:ext cx="4663440" cy="914400"/>
        </p:xfrm>
        <a:graphic>
          <a:graphicData uri="http://schemas.openxmlformats.org/drawingml/2006/table">
            <a:tbl>
              <a:tblPr/>
              <a:tblGrid>
                <a:gridCol w="457200"/>
                <a:gridCol w="640080"/>
                <a:gridCol w="3566160"/>
              </a:tblGrid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CAT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cal/cm²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REQUIRED PPE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EF1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EF1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Arc-rated shirt/pants, safety glasses, hearing protection, leather gloves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EF1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8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Cat 1 + arc-rated face shield, balaclava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EF1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25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EF1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Arc flash suit hood, arc-rated jacket/pants, insulated gloves w/ leather protectors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EF1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392B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40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392B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Multi-layer arc flash suit, heavy-duty insulated gloves, full face shield + hood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3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392B"/>
                    </a:solidFill>
                  </a:tcPr>
                </a:tc>
              </a:tr>
            </a:tbl>
          </a:graphicData>
        </a:graphic>
      </p:graphicFrame>
      <p:sp>
        <p:nvSpPr>
          <p:cNvPr id="7" name="Shape 4"/>
          <p:cNvSpPr/>
          <p:nvPr/>
        </p:nvSpPr>
        <p:spPr>
          <a:xfrm>
            <a:off x="5532120" y="960120"/>
            <a:ext cx="3154680" cy="3749040"/>
          </a:xfrm>
          <a:prstGeom prst="roundRect">
            <a:avLst>
              <a:gd name="adj" fmla="val 2899"/>
            </a:avLst>
          </a:prstGeom>
          <a:solidFill>
            <a:srgbClr val="FFFFFF"/>
          </a:solidFill>
          <a:ln/>
        </p:spPr>
      </p:sp>
      <p:sp>
        <p:nvSpPr>
          <p:cNvPr id="8" name="Shape 5"/>
          <p:cNvSpPr/>
          <p:nvPr/>
        </p:nvSpPr>
        <p:spPr>
          <a:xfrm>
            <a:off x="5532120" y="960120"/>
            <a:ext cx="3154680" cy="41148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9" name="Text 6"/>
          <p:cNvSpPr/>
          <p:nvPr/>
        </p:nvSpPr>
        <p:spPr>
          <a:xfrm>
            <a:off x="5623560" y="960120"/>
            <a:ext cx="29718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QUALIFIED VS. UNQUALIFIED</a:t>
            </a:r>
            <a:endParaRPr lang="en-US" sz="1200" dirty="0"/>
          </a:p>
        </p:txBody>
      </p:sp>
      <p:sp>
        <p:nvSpPr>
          <p:cNvPr id="10" name="Text 7"/>
          <p:cNvSpPr/>
          <p:nvPr/>
        </p:nvSpPr>
        <p:spPr>
          <a:xfrm>
            <a:off x="5669280" y="1508760"/>
            <a:ext cx="2880360" cy="30175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35000"/>
              </a:lnSpc>
              <a:spcAft>
                <a:spcPts val="400"/>
              </a:spcAft>
              <a:buNone/>
            </a:pPr>
            <a:r>
              <a:rPr lang="en-US" sz="11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Qualified Person:</a:t>
            </a:r>
            <a:endParaRPr lang="en-US" sz="1100" dirty="0"/>
          </a:p>
          <a:p>
            <a:pPr marL="342900" indent="-342900">
              <a:lnSpc>
                <a:spcPct val="135000"/>
              </a:lnSpc>
              <a:spcAft>
                <a:spcPts val="400"/>
              </a:spcAft>
              <a:buSzPct val="100000"/>
              <a:buChar char="▪"/>
            </a:pPr>
            <a:r>
              <a:rPr lang="en-US" sz="10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Trained to work on or near exposed energized parts</a:t>
            </a:r>
            <a:endParaRPr lang="en-US" sz="1100" dirty="0"/>
          </a:p>
          <a:p>
            <a:pPr marL="342900" indent="-342900">
              <a:lnSpc>
                <a:spcPct val="135000"/>
              </a:lnSpc>
              <a:spcAft>
                <a:spcPts val="400"/>
              </a:spcAft>
              <a:buSzPct val="100000"/>
              <a:buChar char="▪"/>
            </a:pPr>
            <a:r>
              <a:rPr lang="en-US" sz="10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Can identify hazards and determine approach boundaries</a:t>
            </a:r>
            <a:endParaRPr lang="en-US" sz="1100" dirty="0"/>
          </a:p>
          <a:p>
            <a:pPr marL="342900" indent="-342900">
              <a:lnSpc>
                <a:spcPct val="135000"/>
              </a:lnSpc>
              <a:spcAft>
                <a:spcPts val="400"/>
              </a:spcAft>
              <a:buSzPct val="100000"/>
              <a:buChar char="▪"/>
            </a:pPr>
            <a:r>
              <a:rPr lang="en-US" sz="10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Authorized to enter restricted/prohibited boundaries</a:t>
            </a:r>
            <a:endParaRPr lang="en-US" sz="1100" dirty="0"/>
          </a:p>
          <a:p>
            <a:pPr indent="0" marL="0">
              <a:lnSpc>
                <a:spcPct val="135000"/>
              </a:lnSpc>
              <a:spcAft>
                <a:spcPts val="400"/>
              </a:spcAft>
              <a:buNone/>
            </a:pPr>
            <a:endParaRPr lang="en-US" sz="1100" dirty="0"/>
          </a:p>
          <a:p>
            <a:pPr indent="0" marL="0">
              <a:lnSpc>
                <a:spcPct val="135000"/>
              </a:lnSpc>
              <a:spcAft>
                <a:spcPts val="400"/>
              </a:spcAft>
              <a:buNone/>
            </a:pPr>
            <a:r>
              <a:rPr lang="en-US" sz="11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Unqualified Person:</a:t>
            </a:r>
            <a:endParaRPr lang="en-US" sz="1100" dirty="0"/>
          </a:p>
          <a:p>
            <a:pPr marL="342900" indent="-342900">
              <a:lnSpc>
                <a:spcPct val="135000"/>
              </a:lnSpc>
              <a:spcAft>
                <a:spcPts val="400"/>
              </a:spcAft>
              <a:buSzPct val="100000"/>
              <a:buChar char="▪"/>
            </a:pPr>
            <a:r>
              <a:rPr lang="en-US" sz="10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Must stay outside the limited approach boundary</a:t>
            </a:r>
            <a:endParaRPr lang="en-US" sz="1100" dirty="0"/>
          </a:p>
          <a:p>
            <a:pPr marL="342900" indent="-342900">
              <a:lnSpc>
                <a:spcPct val="135000"/>
              </a:lnSpc>
              <a:spcAft>
                <a:spcPts val="400"/>
              </a:spcAft>
              <a:buSzPct val="100000"/>
              <a:buChar char="▪"/>
            </a:pPr>
            <a:r>
              <a:rPr lang="en-US" sz="10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May NOT work on energized equipment</a:t>
            </a:r>
            <a:endParaRPr lang="en-US" sz="1100" dirty="0"/>
          </a:p>
          <a:p>
            <a:pPr marL="342900" indent="-342900">
              <a:lnSpc>
                <a:spcPct val="135000"/>
              </a:lnSpc>
              <a:spcAft>
                <a:spcPts val="400"/>
              </a:spcAft>
              <a:buSzPct val="100000"/>
              <a:buChar char="▪"/>
            </a:pPr>
            <a:r>
              <a:rPr lang="en-US" sz="105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Must be escorted if entering limited boundary</a:t>
            </a:r>
            <a:endParaRPr lang="en-US" sz="11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82296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KEY ELECTRICAL SAFETY RULES</a:t>
            </a:r>
            <a:endParaRPr lang="en-US" sz="2600" dirty="0"/>
          </a:p>
        </p:txBody>
      </p:sp>
      <p:sp>
        <p:nvSpPr>
          <p:cNvPr id="3" name="Shape 1"/>
          <p:cNvSpPr/>
          <p:nvPr/>
        </p:nvSpPr>
        <p:spPr>
          <a:xfrm>
            <a:off x="457200" y="960120"/>
            <a:ext cx="3886200" cy="3749040"/>
          </a:xfrm>
          <a:prstGeom prst="roundRect">
            <a:avLst>
              <a:gd name="adj" fmla="val 2439"/>
            </a:avLst>
          </a:prstGeom>
          <a:solidFill>
            <a:srgbClr val="FFFFFF"/>
          </a:solidFill>
          <a:ln/>
        </p:spPr>
      </p:sp>
      <p:sp>
        <p:nvSpPr>
          <p:cNvPr id="4" name="Shape 2"/>
          <p:cNvSpPr/>
          <p:nvPr/>
        </p:nvSpPr>
        <p:spPr>
          <a:xfrm>
            <a:off x="457200" y="960120"/>
            <a:ext cx="3886200" cy="41148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5" name="Text 3"/>
          <p:cNvSpPr/>
          <p:nvPr/>
        </p:nvSpPr>
        <p:spPr>
          <a:xfrm>
            <a:off x="640080" y="960120"/>
            <a:ext cx="35204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DE-ENERGIZE FIRST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640080" y="1508760"/>
            <a:ext cx="3520440" cy="30175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40000"/>
              </a:lnSpc>
              <a:spcAft>
                <a:spcPts val="400"/>
              </a:spcAft>
              <a:buNone/>
            </a:pPr>
            <a:r>
              <a:rPr lang="en-US" sz="1200" b="1" dirty="0">
                <a:solidFill>
                  <a:srgbClr val="C039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De-energizing is ALWAYS the safest option.</a:t>
            </a:r>
            <a:endParaRPr lang="en-US" sz="1200" dirty="0"/>
          </a:p>
          <a:p>
            <a:pPr indent="0" marL="0">
              <a:lnSpc>
                <a:spcPct val="140000"/>
              </a:lnSpc>
              <a:spcAft>
                <a:spcPts val="400"/>
              </a:spcAft>
              <a:buNone/>
            </a:pPr>
            <a:endParaRPr lang="en-US" sz="1200" dirty="0"/>
          </a:p>
          <a:p>
            <a:pPr indent="0" marL="0">
              <a:lnSpc>
                <a:spcPct val="140000"/>
              </a:lnSpc>
              <a:spcAft>
                <a:spcPts val="400"/>
              </a:spcAft>
              <a:buNone/>
            </a:pPr>
            <a:r>
              <a:rPr lang="en-US" sz="115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Lockout/Tagout (LOTO) Steps:</a:t>
            </a:r>
            <a:endParaRPr lang="en-US" sz="1200" dirty="0"/>
          </a:p>
          <a:p>
            <a:pPr marL="342900" indent="-342900">
              <a:lnSpc>
                <a:spcPct val="140000"/>
              </a:lnSpc>
              <a:spcAft>
                <a:spcPts val="400"/>
              </a:spcAft>
              <a:buSzPct val="100000"/>
              <a:buChar char="▪"/>
            </a:pPr>
            <a:r>
              <a:rPr lang="en-US" sz="11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Notify all affected employees</a:t>
            </a:r>
            <a:endParaRPr lang="en-US" sz="1200" dirty="0"/>
          </a:p>
          <a:p>
            <a:pPr marL="342900" indent="-342900">
              <a:lnSpc>
                <a:spcPct val="140000"/>
              </a:lnSpc>
              <a:spcAft>
                <a:spcPts val="400"/>
              </a:spcAft>
              <a:buSzPct val="100000"/>
              <a:buChar char="▪"/>
            </a:pPr>
            <a:r>
              <a:rPr lang="en-US" sz="11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Identify all energy sources</a:t>
            </a:r>
            <a:endParaRPr lang="en-US" sz="1200" dirty="0"/>
          </a:p>
          <a:p>
            <a:pPr marL="342900" indent="-342900">
              <a:lnSpc>
                <a:spcPct val="140000"/>
              </a:lnSpc>
              <a:spcAft>
                <a:spcPts val="400"/>
              </a:spcAft>
              <a:buSzPct val="100000"/>
              <a:buChar char="▪"/>
            </a:pPr>
            <a:r>
              <a:rPr lang="en-US" sz="11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Isolate energy sources</a:t>
            </a:r>
            <a:endParaRPr lang="en-US" sz="1200" dirty="0"/>
          </a:p>
          <a:p>
            <a:pPr marL="342900" indent="-342900">
              <a:lnSpc>
                <a:spcPct val="140000"/>
              </a:lnSpc>
              <a:spcAft>
                <a:spcPts val="400"/>
              </a:spcAft>
              <a:buSzPct val="100000"/>
              <a:buChar char="▪"/>
            </a:pPr>
            <a:r>
              <a:rPr lang="en-US" sz="11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Apply lockout/tagout devices</a:t>
            </a:r>
            <a:endParaRPr lang="en-US" sz="1200" dirty="0"/>
          </a:p>
          <a:p>
            <a:pPr marL="342900" indent="-342900">
              <a:lnSpc>
                <a:spcPct val="140000"/>
              </a:lnSpc>
              <a:spcAft>
                <a:spcPts val="400"/>
              </a:spcAft>
              <a:buSzPct val="100000"/>
              <a:buChar char="▪"/>
            </a:pPr>
            <a:r>
              <a:rPr lang="en-US" sz="11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Verify zero energy state</a:t>
            </a:r>
            <a:endParaRPr lang="en-US" sz="1200" dirty="0"/>
          </a:p>
          <a:p>
            <a:pPr marL="342900" indent="-342900">
              <a:lnSpc>
                <a:spcPct val="140000"/>
              </a:lnSpc>
              <a:spcAft>
                <a:spcPts val="400"/>
              </a:spcAft>
              <a:buSzPct val="100000"/>
              <a:buChar char="▪"/>
            </a:pPr>
            <a:r>
              <a:rPr lang="en-US" sz="11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Test before you touch!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4800600" y="960120"/>
            <a:ext cx="3886200" cy="3749040"/>
          </a:xfrm>
          <a:prstGeom prst="roundRect">
            <a:avLst>
              <a:gd name="adj" fmla="val 2439"/>
            </a:avLst>
          </a:prstGeom>
          <a:solidFill>
            <a:srgbClr val="FFFFFF"/>
          </a:solidFill>
          <a:ln/>
        </p:spPr>
      </p:sp>
      <p:sp>
        <p:nvSpPr>
          <p:cNvPr id="8" name="Shape 6"/>
          <p:cNvSpPr/>
          <p:nvPr/>
        </p:nvSpPr>
        <p:spPr>
          <a:xfrm>
            <a:off x="4800600" y="960120"/>
            <a:ext cx="3886200" cy="41148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9" name="Text 7"/>
          <p:cNvSpPr/>
          <p:nvPr/>
        </p:nvSpPr>
        <p:spPr>
          <a:xfrm>
            <a:off x="4983480" y="960120"/>
            <a:ext cx="35204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CONSTRUCTION SITE REQUIREMENTS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4983480" y="1508760"/>
            <a:ext cx="3520440" cy="30175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40000"/>
              </a:lnSpc>
              <a:spcAft>
                <a:spcPts val="400"/>
              </a:spcAft>
              <a:buNone/>
            </a:pPr>
            <a:r>
              <a:rPr lang="en-US" sz="11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GFCIs required on all construction sites</a:t>
            </a:r>
            <a:endParaRPr lang="en-US" sz="1100" dirty="0"/>
          </a:p>
          <a:p>
            <a:pPr indent="0" marL="0">
              <a:lnSpc>
                <a:spcPct val="140000"/>
              </a:lnSpc>
              <a:spcAft>
                <a:spcPts val="400"/>
              </a:spcAft>
              <a:buNone/>
            </a:pPr>
            <a:r>
              <a:rPr lang="en-US" sz="11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(29 CFR 1926.405)</a:t>
            </a:r>
            <a:endParaRPr lang="en-US" sz="1100" dirty="0"/>
          </a:p>
          <a:p>
            <a:pPr indent="0" marL="0">
              <a:lnSpc>
                <a:spcPct val="140000"/>
              </a:lnSpc>
              <a:spcAft>
                <a:spcPts val="400"/>
              </a:spcAft>
              <a:buNone/>
            </a:pPr>
            <a:endParaRPr lang="en-US" sz="1100" dirty="0"/>
          </a:p>
          <a:p>
            <a:pPr marL="342900" indent="-342900">
              <a:lnSpc>
                <a:spcPct val="140000"/>
              </a:lnSpc>
              <a:spcAft>
                <a:spcPts val="400"/>
              </a:spcAft>
              <a:buSzPct val="100000"/>
              <a:buChar char="▪"/>
            </a:pPr>
            <a:r>
              <a:rPr lang="en-US" sz="11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Inspect all cords and tools before each use</a:t>
            </a:r>
            <a:endParaRPr lang="en-US" sz="1100" dirty="0"/>
          </a:p>
          <a:p>
            <a:pPr marL="342900" indent="-342900">
              <a:lnSpc>
                <a:spcPct val="140000"/>
              </a:lnSpc>
              <a:spcAft>
                <a:spcPts val="400"/>
              </a:spcAft>
              <a:buSzPct val="100000"/>
              <a:buChar char="▪"/>
            </a:pPr>
            <a:r>
              <a:rPr lang="en-US" sz="11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Keep minimum 10 ft clearance from overhead power lines (up to 50kV)</a:t>
            </a:r>
            <a:endParaRPr lang="en-US" sz="1100" dirty="0"/>
          </a:p>
          <a:p>
            <a:pPr marL="342900" indent="-342900">
              <a:lnSpc>
                <a:spcPct val="140000"/>
              </a:lnSpc>
              <a:spcAft>
                <a:spcPts val="400"/>
              </a:spcAft>
              <a:buSzPct val="100000"/>
              <a:buChar char="▪"/>
            </a:pPr>
            <a:r>
              <a:rPr lang="en-US" sz="11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Never use damaged cords — replace immediately</a:t>
            </a:r>
            <a:endParaRPr lang="en-US" sz="1100" dirty="0"/>
          </a:p>
          <a:p>
            <a:pPr marL="342900" indent="-342900">
              <a:lnSpc>
                <a:spcPct val="140000"/>
              </a:lnSpc>
              <a:spcAft>
                <a:spcPts val="400"/>
              </a:spcAft>
              <a:buSzPct val="100000"/>
              <a:buChar char="▪"/>
            </a:pPr>
            <a:r>
              <a:rPr lang="en-US" sz="11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 not overload circuits or use multi-outlet adapters</a:t>
            </a:r>
            <a:endParaRPr lang="en-US" sz="1100" dirty="0"/>
          </a:p>
          <a:p>
            <a:pPr marL="342900" indent="-342900">
              <a:lnSpc>
                <a:spcPct val="140000"/>
              </a:lnSpc>
              <a:spcAft>
                <a:spcPts val="400"/>
              </a:spcAft>
              <a:buSzPct val="100000"/>
              <a:buChar char="▪"/>
            </a:pPr>
            <a:r>
              <a:rPr lang="en-US" sz="11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Mark all electrical panels — keep 36" clearance</a:t>
            </a:r>
            <a:endParaRPr lang="en-US" sz="1100" dirty="0"/>
          </a:p>
          <a:p>
            <a:pPr marL="342900" indent="-342900">
              <a:lnSpc>
                <a:spcPct val="140000"/>
              </a:lnSpc>
              <a:spcAft>
                <a:spcPts val="400"/>
              </a:spcAft>
              <a:buSzPct val="100000"/>
              <a:buChar char="▪"/>
            </a:pPr>
            <a:r>
              <a:rPr lang="en-US" sz="11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Report any shock, tingle, or sparking immediately</a:t>
            </a:r>
            <a:endParaRPr lang="en-US" sz="11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5F6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82296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QUIZ / DISCUSSION</a:t>
            </a:r>
            <a:endParaRPr lang="en-US" sz="2600" dirty="0"/>
          </a:p>
        </p:txBody>
      </p:sp>
      <p:sp>
        <p:nvSpPr>
          <p:cNvPr id="3" name="Shape 1"/>
          <p:cNvSpPr/>
          <p:nvPr/>
        </p:nvSpPr>
        <p:spPr>
          <a:xfrm>
            <a:off x="457200" y="1005840"/>
            <a:ext cx="8229600" cy="1097280"/>
          </a:xfrm>
          <a:prstGeom prst="roundRect">
            <a:avLst>
              <a:gd name="adj" fmla="val 8333"/>
            </a:avLst>
          </a:prstGeom>
          <a:solidFill>
            <a:srgbClr val="FFFFFF"/>
          </a:solidFill>
          <a:ln/>
          <a:effectLst>
            <a:outerShdw sx="100000" sy="100000" kx="0" ky="0" algn="bl" rotWithShape="0" blurRad="50800" dist="12700" dir="9000000">
              <a:srgbClr val="000000">
                <a:alpha val="10000"/>
              </a:srgbClr>
            </a:outerShdw>
          </a:effectLst>
        </p:spPr>
      </p:sp>
      <p:sp>
        <p:nvSpPr>
          <p:cNvPr id="4" name="Text 2"/>
          <p:cNvSpPr/>
          <p:nvPr/>
        </p:nvSpPr>
        <p:spPr>
          <a:xfrm>
            <a:off x="640080" y="10515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Q1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1097280" y="1051560"/>
            <a:ext cx="74066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is the safest approach before performing electrical work?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1097280" y="1417320"/>
            <a:ext cx="740664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5A6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Answer: De-energize the equipment first using Lockout/Tagout (LOTO) procedures, then verify zero energy before starting work.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457200" y="2331720"/>
            <a:ext cx="8229600" cy="1097280"/>
          </a:xfrm>
          <a:prstGeom prst="roundRect">
            <a:avLst>
              <a:gd name="adj" fmla="val 8333"/>
            </a:avLst>
          </a:prstGeom>
          <a:solidFill>
            <a:srgbClr val="FFFFFF"/>
          </a:solidFill>
          <a:ln/>
          <a:effectLst>
            <a:outerShdw sx="100000" sy="100000" kx="0" ky="0" algn="bl" rotWithShape="0" blurRad="50800" dist="12700" dir="9000000">
              <a:srgbClr val="000000">
                <a:alpha val="10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640080" y="237744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Q2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1097280" y="2377440"/>
            <a:ext cx="74066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PPE category requires a full arc flash suit, and what is its cal/cm² rating?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1097280" y="2743200"/>
            <a:ext cx="740664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5A6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Answer: Category 4 — rated at 40 cal/cm². Requires multi-layer arc flash suit, heavy-duty insulated gloves, full face shield and hood.</a:t>
            </a:r>
            <a:endParaRPr lang="en-US" sz="1200" dirty="0"/>
          </a:p>
        </p:txBody>
      </p:sp>
      <p:sp>
        <p:nvSpPr>
          <p:cNvPr id="11" name="Shape 9"/>
          <p:cNvSpPr/>
          <p:nvPr/>
        </p:nvSpPr>
        <p:spPr>
          <a:xfrm>
            <a:off x="457200" y="3657600"/>
            <a:ext cx="8229600" cy="1097280"/>
          </a:xfrm>
          <a:prstGeom prst="roundRect">
            <a:avLst>
              <a:gd name="adj" fmla="val 8333"/>
            </a:avLst>
          </a:prstGeom>
          <a:solidFill>
            <a:srgbClr val="FFFFFF"/>
          </a:solidFill>
          <a:ln/>
          <a:effectLst>
            <a:outerShdw sx="100000" sy="100000" kx="0" ky="0" algn="bl" rotWithShape="0" blurRad="50800" dist="12700" dir="9000000">
              <a:srgbClr val="000000">
                <a:alpha val="10000"/>
              </a:srgbClr>
            </a:outerShdw>
          </a:effectLst>
        </p:spPr>
      </p:sp>
      <p:sp>
        <p:nvSpPr>
          <p:cNvPr id="12" name="Text 10"/>
          <p:cNvSpPr/>
          <p:nvPr/>
        </p:nvSpPr>
        <p:spPr>
          <a:xfrm>
            <a:off x="640080" y="370332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Q3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1097280" y="3703320"/>
            <a:ext cx="74066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Can an unqualified person work inside the limited approach boundary?</a:t>
            </a:r>
            <a:endParaRPr lang="en-US" sz="1300" dirty="0"/>
          </a:p>
        </p:txBody>
      </p:sp>
      <p:sp>
        <p:nvSpPr>
          <p:cNvPr id="14" name="Text 12"/>
          <p:cNvSpPr/>
          <p:nvPr/>
        </p:nvSpPr>
        <p:spPr>
          <a:xfrm>
            <a:off x="1097280" y="4069080"/>
            <a:ext cx="740664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5A6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Answer: No. Unqualified persons must stay outside the limited approach boundary and may only enter if escorted by a qualified person.</a:t>
            </a:r>
            <a:endParaRPr lang="en-US" sz="1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7432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ATTENDANCE SIGN-OFF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8229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By signing below, I acknowledge that I attended and understood this Toolbox Talk on Electrical Safety / Arc Flash Awareness.</a:t>
            </a:r>
            <a:endParaRPr lang="en-US" sz="1100" dirty="0"/>
          </a:p>
        </p:txBody>
      </p:sp>
      <p:graphicFrame>
        <p:nvGraphicFramePr>
          <p:cNvPr id="8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457200" y="1234440"/>
          <a:ext cx="8229600" cy="914400"/>
        </p:xfrm>
        <a:graphic>
          <a:graphicData uri="http://schemas.openxmlformats.org/drawingml/2006/table">
            <a:tbl>
              <a:tblPr/>
              <a:tblGrid>
                <a:gridCol w="457200"/>
                <a:gridCol w="3200400"/>
                <a:gridCol w="3200400"/>
                <a:gridCol w="1371600"/>
              </a:tblGrid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#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PRINTED NAME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SIGNATURE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DATE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A5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A5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A5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A5E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A5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A5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A5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A5E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A5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A5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A5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A5E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7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8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A5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A5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A5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A5E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9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2A4A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10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A5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A5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A5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A4A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3A5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2026-03-15T23:06:18Z</dcterms:created>
  <dcterms:modified xsi:type="dcterms:W3CDTF">2026-03-15T23:06:18Z</dcterms:modified>
</cp:coreProperties>
</file>