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731520"/>
            <a:ext cx="13716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0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Prevention on the Jobsite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1926.150–155 — Fire Protection and Prevention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3931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297680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943600" y="438912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49808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4,000+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64008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 fires at construction sites reported annually in the United States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$300M+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352044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property damage from fires on construction and renovation sites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188720"/>
            <a:ext cx="2468880" cy="2926080"/>
          </a:xfrm>
          <a:prstGeom prst="roundRect">
            <a:avLst>
              <a:gd name="adj" fmla="val 5556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463040"/>
            <a:ext cx="24688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37%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6400800" y="2651760"/>
            <a:ext cx="210312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construction fires are caused by hot work operations (cutting, welding, brazing)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Fire Causes on Construction Sites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IGNITION SOURCES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 work: welding, cutting, brazing, soldering — sparks can travel 35+ feet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Electrical faults: overloaded circuits, damaged cords, temporary wiring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Temporary heating devices placed too close to combustibles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Smoking in unauthorized areas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Improperly discarded rags soaked with solvents or oils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FUEL SOURCES &amp; CONDITIONS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Flammable liquids: gasoline, solvents, adhesives, paints stored improperly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Combustible construction materials: lumber, insulation, packaging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Accumulated trash, sawdust, and debris on site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Compressed gas cylinders stored near heat sources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Poor housekeeping is the #1 contributing factor to fire spread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Extinguisher Use &amp; Response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P.A.S.S. TECHNIQUE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 — PULL the pin to unlock the extinguisher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— AIM the nozzle at the base of the fire, not the flames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 — SQUEEZE the handle to release the extinguishing agent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 — SWEEP side to side at the base until the fire is out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 6–8 feet from the fire; back away facing the fire area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800600" y="1005840"/>
            <a:ext cx="3886200" cy="3566160"/>
          </a:xfrm>
          <a:prstGeom prst="roundRect">
            <a:avLst>
              <a:gd name="adj" fmla="val 307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10" name="Text 8"/>
          <p:cNvSpPr/>
          <p:nvPr/>
        </p:nvSpPr>
        <p:spPr>
          <a:xfrm>
            <a:off x="4800600" y="1005840"/>
            <a:ext cx="3886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FIGHT OR EVACUATE?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83480" y="1554480"/>
            <a:ext cx="352044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fight a fire if: it is small (trash can size), you have a clear escape route, the extinguisher is rated for the fire type, and you are trained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EVACUATE if: fire is spreading, room fills with smoke, you are unsure, or extinguisher is empty/ineffective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alert others and call 911 before attempting to fight</a:t>
            </a:r>
            <a:endParaRPr lang="en-US" sz="1150" dirty="0"/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 your site evacuation routes and assembly points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 Work Permit &amp; Housekeeping Requirements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914400" cy="36576"/>
          </a:xfrm>
          <a:prstGeom prst="rect">
            <a:avLst/>
          </a:prstGeom>
          <a:solidFill>
            <a:srgbClr val="E8A838"/>
          </a:solidFill>
          <a:ln/>
        </p:spPr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60120"/>
          <a:ext cx="82296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38404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Standard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Key Details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Hot Work Permit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Written permit for all welding, cutting, brazing operations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Fire Watch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 min minimum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Trained person monitors area during and 30 min after hot work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Extinguisher distance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Within 25 ft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Fully charged, correct type extinguisher within travel distance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Flammable storage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Approved cabinets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Max 25 gallons per cabinet; away from ignition sources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Combustible clearance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35 ft radius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Remove or cover combustibles within 35 ft of hot work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Daily cleanup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End of shift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Remove trash, oily rags, and debris daily; rags in metal containers with lids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0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28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457200" y="713232"/>
            <a:ext cx="109728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100584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40080" y="114300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6" name="Text 4"/>
          <p:cNvSpPr/>
          <p:nvPr/>
        </p:nvSpPr>
        <p:spPr>
          <a:xfrm>
            <a:off x="640080" y="11430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234440" y="109728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P.A.S.S. stand for when using a fire extinguisher?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234440" y="155448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Pull the pin, Aim at the base of the fire, Squeeze the handle, Sweep side to side.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457200" y="233172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246888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4688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34440" y="242316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long must a fire watch be maintained after hot work is completed?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1234440" y="288036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A minimum of 30 minutes after hot work operations have ended to ensure no smoldering material remains.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657600"/>
            <a:ext cx="8229600" cy="114300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40080" y="3794760"/>
            <a:ext cx="411480" cy="411480"/>
          </a:xfrm>
          <a:prstGeom prst="roundRect">
            <a:avLst>
              <a:gd name="adj" fmla="val 17778"/>
            </a:avLst>
          </a:prstGeom>
          <a:solidFill>
            <a:srgbClr val="1B2A4A"/>
          </a:solidFill>
          <a:ln/>
        </p:spPr>
      </p:sp>
      <p:sp>
        <p:nvSpPr>
          <p:cNvPr id="16" name="Text 14"/>
          <p:cNvSpPr/>
          <p:nvPr/>
        </p:nvSpPr>
        <p:spPr>
          <a:xfrm>
            <a:off x="640080" y="37947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34440" y="3749040"/>
            <a:ext cx="7223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two conditions where you should evacuate rather than fight a fire.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206240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Any two of: the fire is spreading rapidly, the room is filling with smoke, you don't have a clear escape route, the extinguisher is empty or ineffective, or you are untrained.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A0AE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Prevention on the Jobsite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9144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286000"/>
                <a:gridCol w="2560320"/>
                <a:gridCol w="1828800"/>
                <a:gridCol w="1097280"/>
              </a:tblGrid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8A1E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F4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A0AEC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D4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6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457200" y="475488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7A8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above, I confirm that I attended this toolbox talk and understand the material presented.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2026-03-16T00:55:41Z</dcterms:created>
  <dcterms:modified xsi:type="dcterms:W3CDTF">2026-03-16T00:55:41Z</dcterms:modified>
</cp:coreProperties>
</file>